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2" roundtripDataSignature="AMtx7mjdsiG5ocRDjqF1aRW98n42+767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BB459F-6A02-4850-B05C-91011988438A}">
  <a:tblStyle styleId="{1DBB459F-6A02-4850-B05C-91011988438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aef280122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3aef28012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3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ieeexplore.ieee.org/author/37088484508" TargetMode="External"/><Relationship Id="rId4" Type="http://schemas.openxmlformats.org/officeDocument/2006/relationships/hyperlink" Target="https://ieeexplore.ieee.org/author/37088484508" TargetMode="External"/><Relationship Id="rId5" Type="http://schemas.openxmlformats.org/officeDocument/2006/relationships/hyperlink" Target="https://ieeexplore.ieee.org/author/3708848450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unsplash.com/dat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228600" y="1182300"/>
            <a:ext cx="8856000" cy="64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br>
              <a:rPr b="0" i="0" lang="en" sz="1800" u="none" cap="none" strike="noStrike">
                <a:solidFill>
                  <a:srgbClr val="000000"/>
                </a:solidFill>
                <a:latin typeface="Times New Roman"/>
                <a:ea typeface="Times New Roman"/>
                <a:cs typeface="Times New Roman"/>
                <a:sym typeface="Times New Roman"/>
              </a:rPr>
            </a:br>
            <a:br>
              <a:rPr b="0" i="0" lang="en" sz="1800" u="none" cap="none" strike="noStrike">
                <a:solidFill>
                  <a:srgbClr val="000000"/>
                </a:solidFill>
                <a:latin typeface="Times New Roman"/>
                <a:ea typeface="Times New Roman"/>
                <a:cs typeface="Times New Roman"/>
                <a:sym typeface="Times New Roman"/>
              </a:rPr>
            </a:br>
            <a:r>
              <a:rPr b="1" i="0" lang="en" sz="3200" u="none" cap="none" strike="noStrike">
                <a:solidFill>
                  <a:srgbClr val="000000"/>
                </a:solidFill>
                <a:latin typeface="Times New Roman"/>
                <a:ea typeface="Times New Roman"/>
                <a:cs typeface="Times New Roman"/>
                <a:sym typeface="Times New Roman"/>
              </a:rPr>
              <a:t>B.Tech External Project Evaluation, VIIIth Sem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Times New Roman"/>
              <a:buNone/>
            </a:pPr>
            <a:br>
              <a:rPr b="0" i="0" lang="en" sz="1800" u="none" cap="none" strike="noStrike">
                <a:solidFill>
                  <a:srgbClr val="000000"/>
                </a:solidFill>
                <a:latin typeface="Times New Roman"/>
                <a:ea typeface="Times New Roman"/>
                <a:cs typeface="Times New Roman"/>
                <a:sym typeface="Times New Roman"/>
              </a:rPr>
            </a:br>
            <a:r>
              <a:rPr b="1" i="0" lang="en" sz="1800" u="none" cap="none" strike="noStrike">
                <a:solidFill>
                  <a:srgbClr val="000000"/>
                </a:solidFill>
                <a:latin typeface="Times New Roman"/>
                <a:ea typeface="Times New Roman"/>
                <a:cs typeface="Times New Roman"/>
                <a:sym typeface="Times New Roman"/>
              </a:rPr>
              <a:t>Project Title- </a:t>
            </a:r>
            <a:r>
              <a:rPr b="1" i="0" lang="en" sz="1800" u="sng" cap="none" strike="noStrike">
                <a:solidFill>
                  <a:srgbClr val="000000"/>
                </a:solidFill>
                <a:latin typeface="Times New Roman"/>
                <a:ea typeface="Times New Roman"/>
                <a:cs typeface="Times New Roman"/>
                <a:sym typeface="Times New Roman"/>
              </a:rPr>
              <a:t>Image processing using Deep Learning Techniques: Super Resolution</a:t>
            </a:r>
            <a:endParaRPr b="0" i="0" sz="2800" u="none" cap="none" strike="noStrike">
              <a:solidFill>
                <a:srgbClr val="000000"/>
              </a:solidFill>
              <a:latin typeface="Times New Roman"/>
              <a:ea typeface="Times New Roman"/>
              <a:cs typeface="Times New Roman"/>
              <a:sym typeface="Times New Roman"/>
            </a:endParaRPr>
          </a:p>
        </p:txBody>
      </p:sp>
      <p:sp>
        <p:nvSpPr>
          <p:cNvPr id="55" name="Google Shape;55;p1"/>
          <p:cNvSpPr/>
          <p:nvPr/>
        </p:nvSpPr>
        <p:spPr>
          <a:xfrm>
            <a:off x="617710" y="3901105"/>
            <a:ext cx="8077800" cy="1095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DEPARTMENT OF COMPUTER SCIENCE &amp; ENGINEERING</a:t>
            </a:r>
            <a:endParaRPr b="0"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SHARDA SCHOOL OF ENGINEERING AND TECHNOLOGY </a:t>
            </a:r>
            <a:endParaRPr b="0"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May 2023</a:t>
            </a:r>
            <a:endParaRPr b="0" i="0" sz="2200" u="none" cap="none" strike="noStrike">
              <a:solidFill>
                <a:srgbClr val="000000"/>
              </a:solidFill>
              <a:latin typeface="Arial"/>
              <a:ea typeface="Arial"/>
              <a:cs typeface="Arial"/>
              <a:sym typeface="Arial"/>
            </a:endParaRPr>
          </a:p>
        </p:txBody>
      </p:sp>
      <p:sp>
        <p:nvSpPr>
          <p:cNvPr id="56" name="Google Shape;56;p1"/>
          <p:cNvSpPr/>
          <p:nvPr/>
        </p:nvSpPr>
        <p:spPr>
          <a:xfrm>
            <a:off x="155529" y="2475020"/>
            <a:ext cx="5073000" cy="173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Presented by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Twentieth Century"/>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Ashima Jain, 2019003789</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Arup Sarkar, 2019000503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Twentieth Century"/>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Twentieth Century"/>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57" name="Google Shape;57;p1"/>
          <p:cNvSpPr/>
          <p:nvPr/>
        </p:nvSpPr>
        <p:spPr>
          <a:xfrm>
            <a:off x="5715000" y="2526920"/>
            <a:ext cx="27144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Under the Supervision of:-</a:t>
            </a:r>
            <a:endParaRPr b="0" i="0" sz="1800" u="none" cap="none" strike="noStrike">
              <a:solidFill>
                <a:srgbClr val="000000"/>
              </a:solidFill>
              <a:latin typeface="Arial"/>
              <a:ea typeface="Arial"/>
              <a:cs typeface="Arial"/>
              <a:sym typeface="Arial"/>
            </a:endParaRPr>
          </a:p>
        </p:txBody>
      </p:sp>
      <p:sp>
        <p:nvSpPr>
          <p:cNvPr id="58" name="Google Shape;58;p1"/>
          <p:cNvSpPr/>
          <p:nvPr/>
        </p:nvSpPr>
        <p:spPr>
          <a:xfrm>
            <a:off x="5714995" y="3100623"/>
            <a:ext cx="2994600" cy="539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Mr. Shobhit Tyagi</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Dr. Arun Prakash Agrawal</a:t>
            </a:r>
            <a:endParaRPr b="0" i="0" sz="1800" u="none" cap="none" strike="noStrike">
              <a:solidFill>
                <a:srgbClr val="000000"/>
              </a:solidFill>
              <a:latin typeface="Times New Roman"/>
              <a:ea typeface="Times New Roman"/>
              <a:cs typeface="Times New Roman"/>
              <a:sym typeface="Times New Roman"/>
            </a:endParaRPr>
          </a:p>
        </p:txBody>
      </p:sp>
      <p:sp>
        <p:nvSpPr>
          <p:cNvPr id="59" name="Google Shape;59;p1"/>
          <p:cNvSpPr txBox="1"/>
          <p:nvPr/>
        </p:nvSpPr>
        <p:spPr>
          <a:xfrm>
            <a:off x="6553080" y="6356520"/>
            <a:ext cx="2133300" cy="36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B8B8B"/>
              </a:buClr>
              <a:buSzPts val="1200"/>
              <a:buFont typeface="Calibri"/>
              <a:buNone/>
            </a:pPr>
            <a:fld id="{00000000-1234-1234-1234-123412341234}" type="slidenum">
              <a:rPr b="0" i="0" lang="en" sz="1200" u="none" cap="none" strike="noStrike">
                <a:solidFill>
                  <a:srgbClr val="8B8B8B"/>
                </a:solidFill>
                <a:latin typeface="Calibri"/>
                <a:ea typeface="Calibri"/>
                <a:cs typeface="Calibri"/>
                <a:sym typeface="Calibri"/>
              </a:rPr>
              <a:t>‹#›</a:t>
            </a:fld>
            <a:endParaRPr b="0" i="0" sz="1200" u="none" cap="none" strike="noStrike">
              <a:solidFill>
                <a:srgbClr val="000000"/>
              </a:solidFill>
              <a:latin typeface="Times New Roman"/>
              <a:ea typeface="Times New Roman"/>
              <a:cs typeface="Times New Roman"/>
              <a:sym typeface="Times New Roman"/>
            </a:endParaRPr>
          </a:p>
        </p:txBody>
      </p:sp>
      <p:sp>
        <p:nvSpPr>
          <p:cNvPr id="60" name="Google Shape;60;p1"/>
          <p:cNvSpPr/>
          <p:nvPr/>
        </p:nvSpPr>
        <p:spPr>
          <a:xfrm>
            <a:off x="155520" y="-144360"/>
            <a:ext cx="304500" cy="30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Twentieth Century"/>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id="61" name="Google Shape;61;p1"/>
          <p:cNvPicPr preferRelativeResize="0"/>
          <p:nvPr/>
        </p:nvPicPr>
        <p:blipFill rotWithShape="1">
          <a:blip r:embed="rId3">
            <a:alphaModFix/>
          </a:blip>
          <a:srcRect b="0" l="35533" r="0" t="0"/>
          <a:stretch/>
        </p:blipFill>
        <p:spPr>
          <a:xfrm>
            <a:off x="3214800" y="0"/>
            <a:ext cx="2714399" cy="118230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graphicFrame>
        <p:nvGraphicFramePr>
          <p:cNvPr id="114" name="Google Shape;114;p11"/>
          <p:cNvGraphicFramePr/>
          <p:nvPr/>
        </p:nvGraphicFramePr>
        <p:xfrm>
          <a:off x="100838" y="897360"/>
          <a:ext cx="3000000" cy="3000000"/>
        </p:xfrm>
        <a:graphic>
          <a:graphicData uri="http://schemas.openxmlformats.org/drawingml/2006/table">
            <a:tbl>
              <a:tblPr>
                <a:noFill/>
                <a:tableStyleId>{1DBB459F-6A02-4850-B05C-91011988438A}</a:tableStyleId>
              </a:tblPr>
              <a:tblGrid>
                <a:gridCol w="1663300"/>
                <a:gridCol w="854050"/>
                <a:gridCol w="6397125"/>
              </a:tblGrid>
              <a:tr h="1207025">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Park et al. (2018)</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[7]</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SRFeat is another GAN based SR model that is based on feature discrimination. SRFeat focusses on generating high frequency structural characteristics instead of noisy artefacts from the input image utilising a supplementary discriminator that helps the generator do so. By separating the characteristics of generated and actual images, this requirement is met.</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07025">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Wenlong Zhang, Yihao Liu1, Chao Dong, Yu Qiao (2019)</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[8]</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RankSRGAN employed a Ranker model in the SRGAN. The ranker is able to comprehend the perceptual metrics and is based on the Siamese architecture. They also introduced a new rank-content loss to enhance the perceptual quality of the images. The trained ranker is able to rank images as per their perceptual scores.</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07025">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latin typeface="Times New Roman"/>
                          <a:ea typeface="Times New Roman"/>
                          <a:cs typeface="Times New Roman"/>
                          <a:sym typeface="Times New Roman"/>
                        </a:rPr>
                        <a:t>Nathanael Carraz Rakotonirina</a:t>
                      </a:r>
                      <a:r>
                        <a:rPr lang="en" sz="1200" u="none" cap="none" strike="noStrike">
                          <a:solidFill>
                            <a:schemeClr val="dk1"/>
                          </a:solidFill>
                          <a:latin typeface="Times New Roman"/>
                          <a:ea typeface="Times New Roman"/>
                          <a:cs typeface="Times New Roman"/>
                          <a:sym typeface="Times New Roman"/>
                        </a:rPr>
                        <a:t>, </a:t>
                      </a:r>
                      <a:r>
                        <a:rPr lang="en" sz="1200" u="none" cap="none" strike="noStrike">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Andry</a:t>
                      </a:r>
                      <a:r>
                        <a:rPr lang="en" sz="1200" u="none" cap="none" strike="noStrike">
                          <a:solidFill>
                            <a:schemeClr val="dk1"/>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 </a:t>
                      </a:r>
                      <a:r>
                        <a:rPr lang="en" sz="1200" u="none" cap="none" strike="noStrike">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Rasoanaivo</a:t>
                      </a:r>
                      <a:r>
                        <a:rPr lang="en" sz="1200" u="none" cap="none" strike="noStrike">
                          <a:solidFill>
                            <a:schemeClr val="dk1"/>
                          </a:solidFill>
                          <a:latin typeface="Times New Roman"/>
                          <a:ea typeface="Times New Roman"/>
                          <a:cs typeface="Times New Roman"/>
                          <a:sym typeface="Times New Roman"/>
                        </a:rPr>
                        <a:t> (2020)</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[9]</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ESRGAN+ presented a new basic block replacing the one used in ESRGAN. Noise inputs were also introduced to the generator network. An extra level of residual learning was added to the original residual-in-residual dense block presented in ESRGAN. A residual was also added after every 2 layers in each dense block.</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15" name="Google Shape;115;p11"/>
          <p:cNvSpPr txBox="1"/>
          <p:nvPr/>
        </p:nvSpPr>
        <p:spPr>
          <a:xfrm>
            <a:off x="22350" y="138625"/>
            <a:ext cx="90993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2800"/>
              <a:buFont typeface="Arial"/>
              <a:buNone/>
            </a:pPr>
            <a:r>
              <a:rPr b="1" i="0" lang="en" sz="2800" u="none" cap="none" strike="noStrike">
                <a:solidFill>
                  <a:schemeClr val="dk1"/>
                </a:solidFill>
                <a:latin typeface="Times New Roman"/>
                <a:ea typeface="Times New Roman"/>
                <a:cs typeface="Times New Roman"/>
                <a:sym typeface="Times New Roman"/>
              </a:rPr>
              <a:t>LITERATURE SURVEY CONT…</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2800"/>
              <a:buNone/>
            </a:pPr>
            <a:r>
              <a:rPr b="1" lang="en" sz="2800">
                <a:latin typeface="Times New Roman"/>
                <a:ea typeface="Times New Roman"/>
                <a:cs typeface="Times New Roman"/>
                <a:sym typeface="Times New Roman"/>
              </a:rPr>
              <a:t>WORKLOAD DISTRIBUTION/ TEAM WORK</a:t>
            </a:r>
            <a:endParaRPr/>
          </a:p>
        </p:txBody>
      </p:sp>
      <p:sp>
        <p:nvSpPr>
          <p:cNvPr id="121" name="Google Shape;121;p12"/>
          <p:cNvSpPr txBox="1"/>
          <p:nvPr>
            <p:ph idx="1" type="body"/>
          </p:nvPr>
        </p:nvSpPr>
        <p:spPr>
          <a:xfrm>
            <a:off x="311700" y="1213950"/>
            <a:ext cx="8520600" cy="3365100"/>
          </a:xfrm>
          <a:prstGeom prst="rect">
            <a:avLst/>
          </a:prstGeom>
          <a:noFill/>
          <a:ln>
            <a:noFill/>
          </a:ln>
        </p:spPr>
        <p:txBody>
          <a:bodyPr anchorCtr="0" anchor="t" bIns="91425" lIns="91425" spcFirstLastPara="1" rIns="91425" wrap="square" tIns="91425">
            <a:normAutofit/>
          </a:bodyPr>
          <a:lstStyle/>
          <a:p>
            <a:pPr indent="-101600" lvl="0" marL="228600" rtl="0" algn="just">
              <a:lnSpc>
                <a:spcPct val="120000"/>
              </a:lnSpc>
              <a:spcBef>
                <a:spcPts val="0"/>
              </a:spcBef>
              <a:spcAft>
                <a:spcPts val="0"/>
              </a:spcAft>
              <a:buClr>
                <a:schemeClr val="dk1"/>
              </a:buClr>
              <a:buSzPts val="2000"/>
              <a:buFont typeface="Arial"/>
              <a:buNone/>
            </a:pPr>
            <a:r>
              <a:rPr b="1" lang="en">
                <a:solidFill>
                  <a:schemeClr val="dk1"/>
                </a:solidFill>
                <a:latin typeface="Times New Roman"/>
                <a:ea typeface="Times New Roman"/>
                <a:cs typeface="Times New Roman"/>
                <a:sym typeface="Times New Roman"/>
              </a:rPr>
              <a:t>Ashima Jain-</a:t>
            </a:r>
            <a:r>
              <a:rPr lang="en">
                <a:solidFill>
                  <a:schemeClr val="dk1"/>
                </a:solidFill>
                <a:latin typeface="Times New Roman"/>
                <a:ea typeface="Times New Roman"/>
                <a:cs typeface="Times New Roman"/>
                <a:sym typeface="Times New Roman"/>
              </a:rPr>
              <a:t> Creation of the Deep Learning model, creation of  functions for generator network, discriminator network, residual blocks, model training, deployment of trained model.</a:t>
            </a:r>
            <a:endParaRPr>
              <a:solidFill>
                <a:schemeClr val="dk1"/>
              </a:solidFill>
              <a:latin typeface="Times New Roman"/>
              <a:ea typeface="Times New Roman"/>
              <a:cs typeface="Times New Roman"/>
              <a:sym typeface="Times New Roman"/>
            </a:endParaRPr>
          </a:p>
          <a:p>
            <a:pPr indent="-101600" lvl="0" marL="228600" rtl="0" algn="just">
              <a:lnSpc>
                <a:spcPct val="120000"/>
              </a:lnSpc>
              <a:spcBef>
                <a:spcPts val="0"/>
              </a:spcBef>
              <a:spcAft>
                <a:spcPts val="0"/>
              </a:spcAft>
              <a:buClr>
                <a:schemeClr val="dk1"/>
              </a:buClr>
              <a:buSzPts val="2000"/>
              <a:buFont typeface="Arial"/>
              <a:buNone/>
            </a:pPr>
            <a:r>
              <a:t/>
            </a:r>
            <a:endParaRPr>
              <a:solidFill>
                <a:schemeClr val="dk1"/>
              </a:solidFill>
              <a:latin typeface="Times New Roman"/>
              <a:ea typeface="Times New Roman"/>
              <a:cs typeface="Times New Roman"/>
              <a:sym typeface="Times New Roman"/>
            </a:endParaRPr>
          </a:p>
          <a:p>
            <a:pPr indent="-101600" lvl="0" marL="228600" rtl="0" algn="just">
              <a:lnSpc>
                <a:spcPct val="120000"/>
              </a:lnSpc>
              <a:spcBef>
                <a:spcPts val="0"/>
              </a:spcBef>
              <a:spcAft>
                <a:spcPts val="0"/>
              </a:spcAft>
              <a:buSzPts val="1800"/>
              <a:buNone/>
            </a:pPr>
            <a:r>
              <a:rPr b="1" lang="en">
                <a:solidFill>
                  <a:schemeClr val="dk1"/>
                </a:solidFill>
                <a:latin typeface="Times New Roman"/>
                <a:ea typeface="Times New Roman"/>
                <a:cs typeface="Times New Roman"/>
                <a:sym typeface="Times New Roman"/>
              </a:rPr>
              <a:t>Arup Sarkar-</a:t>
            </a:r>
            <a:r>
              <a:rPr lang="en">
                <a:solidFill>
                  <a:schemeClr val="dk1"/>
                </a:solidFill>
                <a:latin typeface="Times New Roman"/>
                <a:ea typeface="Times New Roman"/>
                <a:cs typeface="Times New Roman"/>
                <a:sym typeface="Times New Roman"/>
              </a:rPr>
              <a:t> Data collection, data pre-processing, Data visualization, model training and image plotting using Matplotlib.</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3"/>
          <p:cNvSpPr txBox="1"/>
          <p:nvPr>
            <p:ph type="title"/>
          </p:nvPr>
        </p:nvSpPr>
        <p:spPr>
          <a:xfrm>
            <a:off x="311700" y="232948"/>
            <a:ext cx="8520600" cy="527339"/>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800"/>
              <a:buNone/>
            </a:pPr>
            <a:r>
              <a:rPr b="1" lang="en">
                <a:latin typeface="Times New Roman"/>
                <a:ea typeface="Times New Roman"/>
                <a:cs typeface="Times New Roman"/>
                <a:sym typeface="Times New Roman"/>
              </a:rPr>
              <a:t>METHODOLOGY USED</a:t>
            </a:r>
            <a:endParaRPr/>
          </a:p>
        </p:txBody>
      </p:sp>
      <p:sp>
        <p:nvSpPr>
          <p:cNvPr id="127" name="Google Shape;127;p13"/>
          <p:cNvSpPr txBox="1"/>
          <p:nvPr>
            <p:ph idx="1" type="body"/>
          </p:nvPr>
        </p:nvSpPr>
        <p:spPr>
          <a:xfrm>
            <a:off x="72075" y="1159975"/>
            <a:ext cx="9007800" cy="3871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SzPts val="1800"/>
              <a:buNone/>
            </a:pPr>
            <a:r>
              <a:rPr b="1" lang="en">
                <a:solidFill>
                  <a:schemeClr val="dk1"/>
                </a:solidFill>
                <a:latin typeface="Times New Roman"/>
                <a:ea typeface="Times New Roman"/>
                <a:cs typeface="Times New Roman"/>
                <a:sym typeface="Times New Roman"/>
              </a:rPr>
              <a:t>Inception Module</a:t>
            </a:r>
            <a:endParaRPr b="1">
              <a:solidFill>
                <a:schemeClr val="dk1"/>
              </a:solidFill>
              <a:latin typeface="Times New Roman"/>
              <a:ea typeface="Times New Roman"/>
              <a:cs typeface="Times New Roman"/>
              <a:sym typeface="Times New Roman"/>
            </a:endParaRPr>
          </a:p>
          <a:p>
            <a:pPr indent="-342900" lvl="0" marL="457200" rtl="0" algn="l">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inception module consists of 1×1 convolutional layers before the 3×3, 5×5 convolutional layers and after the 3×3 max-pooling layer.</a:t>
            </a:r>
            <a:endParaRPr>
              <a:solidFill>
                <a:schemeClr val="dk1"/>
              </a:solidFill>
              <a:latin typeface="Times New Roman"/>
              <a:ea typeface="Times New Roman"/>
              <a:cs typeface="Times New Roman"/>
              <a:sym typeface="Times New Roman"/>
            </a:endParaRPr>
          </a:p>
          <a:p>
            <a:pPr indent="-342900" lvl="0" marL="457200" rtl="0" algn="l">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inception module helps to overcome the difficulty of deciding what filter size to use in the convolutional layers and when to add pooling layers.</a:t>
            </a:r>
            <a:endParaRPr>
              <a:solidFill>
                <a:schemeClr val="dk1"/>
              </a:solidFill>
              <a:latin typeface="Times New Roman"/>
              <a:ea typeface="Times New Roman"/>
              <a:cs typeface="Times New Roman"/>
              <a:sym typeface="Times New Roman"/>
            </a:endParaRPr>
          </a:p>
          <a:p>
            <a:pPr indent="-342900" lvl="0" marL="457200" rtl="0" algn="l">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inception module uses different kernel sizes and concatenates the depth of all the outputs</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20000"/>
              </a:lnSpc>
              <a:spcBef>
                <a:spcPts val="10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a:p>
            <a:pPr indent="0" lvl="0" marL="45720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4"/>
          <p:cNvPicPr preferRelativeResize="0"/>
          <p:nvPr/>
        </p:nvPicPr>
        <p:blipFill rotWithShape="1">
          <a:blip r:embed="rId3">
            <a:alphaModFix/>
          </a:blip>
          <a:srcRect b="0" l="0" r="0" t="0"/>
          <a:stretch/>
        </p:blipFill>
        <p:spPr>
          <a:xfrm>
            <a:off x="1973075" y="872225"/>
            <a:ext cx="5197876" cy="2820674"/>
          </a:xfrm>
          <a:prstGeom prst="rect">
            <a:avLst/>
          </a:prstGeom>
          <a:noFill/>
          <a:ln>
            <a:noFill/>
          </a:ln>
        </p:spPr>
      </p:pic>
      <p:sp>
        <p:nvSpPr>
          <p:cNvPr id="133" name="Google Shape;133;p14"/>
          <p:cNvSpPr txBox="1"/>
          <p:nvPr/>
        </p:nvSpPr>
        <p:spPr>
          <a:xfrm>
            <a:off x="3659238" y="3884575"/>
            <a:ext cx="182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Inception Module</a:t>
            </a:r>
            <a:endParaRPr sz="16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5"/>
          <p:cNvSpPr txBox="1"/>
          <p:nvPr>
            <p:ph idx="1" type="body"/>
          </p:nvPr>
        </p:nvSpPr>
        <p:spPr>
          <a:xfrm>
            <a:off x="311700" y="692400"/>
            <a:ext cx="8520600" cy="4163400"/>
          </a:xfrm>
          <a:prstGeom prst="rect">
            <a:avLst/>
          </a:prstGeom>
          <a:noFill/>
          <a:ln>
            <a:noFill/>
          </a:ln>
        </p:spPr>
        <p:txBody>
          <a:bodyPr anchorCtr="0" anchor="t" bIns="91425" lIns="91425" spcFirstLastPara="1" rIns="91425" wrap="square" tIns="91425">
            <a:normAutofit fontScale="32500" lnSpcReduction="20000"/>
          </a:bodyPr>
          <a:lstStyle/>
          <a:p>
            <a:pPr indent="0" lvl="0" marL="0" rtl="0" algn="l">
              <a:lnSpc>
                <a:spcPct val="120000"/>
              </a:lnSpc>
              <a:spcBef>
                <a:spcPts val="1000"/>
              </a:spcBef>
              <a:spcAft>
                <a:spcPts val="0"/>
              </a:spcAft>
              <a:buSzPct val="32727"/>
              <a:buNone/>
            </a:pPr>
            <a:r>
              <a:rPr b="1" lang="en" sz="5500">
                <a:solidFill>
                  <a:schemeClr val="dk1"/>
                </a:solidFill>
                <a:latin typeface="Times New Roman"/>
                <a:ea typeface="Times New Roman"/>
                <a:cs typeface="Times New Roman"/>
                <a:sym typeface="Times New Roman"/>
              </a:rPr>
              <a:t>Residual Block</a:t>
            </a:r>
            <a:endParaRPr sz="5500">
              <a:solidFill>
                <a:schemeClr val="dk1"/>
              </a:solidFill>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sz="4500">
              <a:solidFill>
                <a:schemeClr val="dk1"/>
              </a:solidFill>
              <a:latin typeface="Times New Roman"/>
              <a:ea typeface="Times New Roman"/>
              <a:cs typeface="Times New Roman"/>
              <a:sym typeface="Times New Roman"/>
            </a:endParaRPr>
          </a:p>
          <a:p>
            <a:pPr indent="-342106" lvl="0" marL="457200" rtl="0" algn="l">
              <a:lnSpc>
                <a:spcPct val="120000"/>
              </a:lnSpc>
              <a:spcBef>
                <a:spcPts val="1000"/>
              </a:spcBef>
              <a:spcAft>
                <a:spcPts val="0"/>
              </a:spcAft>
              <a:buClr>
                <a:schemeClr val="dk1"/>
              </a:buClr>
              <a:buSzPct val="100000"/>
              <a:buFont typeface="Times New Roman"/>
              <a:buChar char="●"/>
            </a:pPr>
            <a:r>
              <a:rPr lang="en" sz="5500">
                <a:solidFill>
                  <a:schemeClr val="dk1"/>
                </a:solidFill>
                <a:latin typeface="Times New Roman"/>
                <a:ea typeface="Times New Roman"/>
                <a:cs typeface="Times New Roman"/>
                <a:sym typeface="Times New Roman"/>
              </a:rPr>
              <a:t>The residual block consists of a main path and a shortcut path. </a:t>
            </a:r>
            <a:endParaRPr sz="5500">
              <a:solidFill>
                <a:schemeClr val="dk1"/>
              </a:solidFill>
              <a:latin typeface="Times New Roman"/>
              <a:ea typeface="Times New Roman"/>
              <a:cs typeface="Times New Roman"/>
              <a:sym typeface="Times New Roman"/>
            </a:endParaRPr>
          </a:p>
          <a:p>
            <a:pPr indent="-342106" lvl="0" marL="457200" rtl="0" algn="l">
              <a:lnSpc>
                <a:spcPct val="120000"/>
              </a:lnSpc>
              <a:spcBef>
                <a:spcPts val="1000"/>
              </a:spcBef>
              <a:spcAft>
                <a:spcPts val="0"/>
              </a:spcAft>
              <a:buClr>
                <a:schemeClr val="dk1"/>
              </a:buClr>
              <a:buSzPct val="100000"/>
              <a:buFont typeface="Times New Roman"/>
              <a:buChar char="●"/>
            </a:pPr>
            <a:r>
              <a:rPr lang="en" sz="5500">
                <a:solidFill>
                  <a:schemeClr val="dk1"/>
                </a:solidFill>
                <a:latin typeface="Times New Roman"/>
                <a:ea typeface="Times New Roman"/>
                <a:cs typeface="Times New Roman"/>
                <a:sym typeface="Times New Roman"/>
              </a:rPr>
              <a:t>The shortcut path is called the skip connection. </a:t>
            </a:r>
            <a:endParaRPr sz="5500">
              <a:solidFill>
                <a:schemeClr val="dk1"/>
              </a:solidFill>
              <a:latin typeface="Times New Roman"/>
              <a:ea typeface="Times New Roman"/>
              <a:cs typeface="Times New Roman"/>
              <a:sym typeface="Times New Roman"/>
            </a:endParaRPr>
          </a:p>
          <a:p>
            <a:pPr indent="-342106" lvl="0" marL="457200" rtl="0" algn="l">
              <a:lnSpc>
                <a:spcPct val="120000"/>
              </a:lnSpc>
              <a:spcBef>
                <a:spcPts val="1000"/>
              </a:spcBef>
              <a:spcAft>
                <a:spcPts val="0"/>
              </a:spcAft>
              <a:buClr>
                <a:schemeClr val="dk1"/>
              </a:buClr>
              <a:buSzPct val="100000"/>
              <a:buFont typeface="Times New Roman"/>
              <a:buChar char="●"/>
            </a:pPr>
            <a:r>
              <a:rPr lang="en" sz="5500">
                <a:solidFill>
                  <a:schemeClr val="dk1"/>
                </a:solidFill>
                <a:latin typeface="Times New Roman"/>
                <a:ea typeface="Times New Roman"/>
                <a:cs typeface="Times New Roman"/>
                <a:sym typeface="Times New Roman"/>
              </a:rPr>
              <a:t>Skip connections are able to tackle the issue of vanishing or exploding gradient by bypassing a portion of the neural network's layers and sending the output of one layer as the input to later levels</a:t>
            </a:r>
            <a:r>
              <a:rPr lang="en" sz="5500">
                <a:solidFill>
                  <a:schemeClr val="dk1"/>
                </a:solidFill>
                <a:latin typeface="Times New Roman"/>
                <a:ea typeface="Times New Roman"/>
                <a:cs typeface="Times New Roman"/>
                <a:sym typeface="Times New Roman"/>
              </a:rPr>
              <a:t>. </a:t>
            </a:r>
            <a:endParaRPr sz="5500">
              <a:solidFill>
                <a:schemeClr val="dk1"/>
              </a:solidFill>
              <a:latin typeface="Times New Roman"/>
              <a:ea typeface="Times New Roman"/>
              <a:cs typeface="Times New Roman"/>
              <a:sym typeface="Times New Roman"/>
            </a:endParaRPr>
          </a:p>
          <a:p>
            <a:pPr indent="-342106" lvl="0" marL="457200" rtl="0" algn="l">
              <a:lnSpc>
                <a:spcPct val="120000"/>
              </a:lnSpc>
              <a:spcBef>
                <a:spcPts val="1000"/>
              </a:spcBef>
              <a:spcAft>
                <a:spcPts val="0"/>
              </a:spcAft>
              <a:buClr>
                <a:schemeClr val="dk1"/>
              </a:buClr>
              <a:buSzPct val="100000"/>
              <a:buFont typeface="Times New Roman"/>
              <a:buChar char="●"/>
            </a:pPr>
            <a:r>
              <a:rPr lang="en" sz="5500">
                <a:solidFill>
                  <a:schemeClr val="dk1"/>
                </a:solidFill>
                <a:latin typeface="Times New Roman"/>
                <a:ea typeface="Times New Roman"/>
                <a:cs typeface="Times New Roman"/>
                <a:sym typeface="Times New Roman"/>
              </a:rPr>
              <a:t>Skip connections also ensure feature reusability which is important for super resolution task</a:t>
            </a:r>
            <a:r>
              <a:rPr lang="en" sz="5500">
                <a:solidFill>
                  <a:schemeClr val="dk1"/>
                </a:solidFill>
                <a:latin typeface="Times New Roman"/>
                <a:ea typeface="Times New Roman"/>
                <a:cs typeface="Times New Roman"/>
                <a:sym typeface="Times New Roman"/>
              </a:rPr>
              <a:t>.</a:t>
            </a:r>
            <a:endParaRPr sz="5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ct val="100000"/>
              <a:buNone/>
            </a:pP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SzPct val="163636"/>
              <a:buNone/>
            </a:pPr>
            <a:r>
              <a:rPr lang="en" sz="1100">
                <a:solidFill>
                  <a:schemeClr val="dk1"/>
                </a:solidFill>
              </a:rPr>
              <a:t>			</a:t>
            </a:r>
            <a:endParaRPr sz="1100">
              <a:solidFill>
                <a:schemeClr val="dk1"/>
              </a:solidFill>
            </a:endParaRPr>
          </a:p>
          <a:p>
            <a:pPr indent="0" lvl="0" marL="0" rtl="0" algn="l">
              <a:lnSpc>
                <a:spcPct val="120000"/>
              </a:lnSpc>
              <a:spcBef>
                <a:spcPts val="1000"/>
              </a:spcBef>
              <a:spcAft>
                <a:spcPts val="0"/>
              </a:spcAft>
              <a:buSzPct val="163636"/>
              <a:buNone/>
            </a:pPr>
            <a:r>
              <a:rPr lang="en" sz="1100">
                <a:solidFill>
                  <a:schemeClr val="dk1"/>
                </a:solidFill>
              </a:rPr>
              <a:t>		</a:t>
            </a:r>
            <a:endParaRPr sz="1100">
              <a:solidFill>
                <a:schemeClr val="dk1"/>
              </a:solidFill>
            </a:endParaRPr>
          </a:p>
          <a:p>
            <a:pPr indent="0" lvl="0" marL="0" rtl="0" algn="l">
              <a:lnSpc>
                <a:spcPct val="120000"/>
              </a:lnSpc>
              <a:spcBef>
                <a:spcPts val="1000"/>
              </a:spcBef>
              <a:spcAft>
                <a:spcPts val="0"/>
              </a:spcAft>
              <a:buSzPct val="150000"/>
              <a:buNone/>
            </a:pPr>
            <a:r>
              <a:t/>
            </a:r>
            <a:endParaRPr sz="1200">
              <a:solidFill>
                <a:schemeClr val="dk1"/>
              </a:solidFill>
            </a:endParaRPr>
          </a:p>
          <a:p>
            <a:pPr indent="0" lvl="0" marL="457200" rtl="0" algn="l">
              <a:lnSpc>
                <a:spcPct val="120000"/>
              </a:lnSpc>
              <a:spcBef>
                <a:spcPts val="1000"/>
              </a:spcBef>
              <a:spcAft>
                <a:spcPts val="0"/>
              </a:spcAft>
              <a:buClr>
                <a:schemeClr val="dk1"/>
              </a:buClr>
              <a:buSzPct val="78571"/>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ct val="1000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6"/>
          <p:cNvPicPr preferRelativeResize="0"/>
          <p:nvPr/>
        </p:nvPicPr>
        <p:blipFill rotWithShape="1">
          <a:blip r:embed="rId3">
            <a:alphaModFix/>
          </a:blip>
          <a:srcRect b="0" l="0" r="0" t="0"/>
          <a:stretch/>
        </p:blipFill>
        <p:spPr>
          <a:xfrm>
            <a:off x="1851952" y="1052100"/>
            <a:ext cx="5440086" cy="2526675"/>
          </a:xfrm>
          <a:prstGeom prst="rect">
            <a:avLst/>
          </a:prstGeom>
          <a:noFill/>
          <a:ln>
            <a:noFill/>
          </a:ln>
        </p:spPr>
      </p:pic>
      <p:sp>
        <p:nvSpPr>
          <p:cNvPr id="144" name="Google Shape;144;p16"/>
          <p:cNvSpPr txBox="1"/>
          <p:nvPr/>
        </p:nvSpPr>
        <p:spPr>
          <a:xfrm>
            <a:off x="3771750" y="3785700"/>
            <a:ext cx="160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Residual Block</a:t>
            </a:r>
            <a:endParaRPr sz="16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sz="2800">
                <a:latin typeface="Times New Roman"/>
                <a:ea typeface="Times New Roman"/>
                <a:cs typeface="Times New Roman"/>
                <a:sym typeface="Times New Roman"/>
              </a:rPr>
              <a:t>DATASET (</a:t>
            </a:r>
            <a:r>
              <a:rPr b="1" lang="en" sz="2200">
                <a:highlight>
                  <a:schemeClr val="lt1"/>
                </a:highlight>
                <a:latin typeface="Times New Roman"/>
                <a:ea typeface="Times New Roman"/>
                <a:cs typeface="Times New Roman"/>
                <a:sym typeface="Times New Roman"/>
              </a:rPr>
              <a:t>Image Super Resolution dataset from Unsplash)</a:t>
            </a:r>
            <a:endParaRPr b="1" sz="2800">
              <a:solidFill>
                <a:srgbClr val="FFFF00"/>
              </a:solidFill>
              <a:latin typeface="Times New Roman"/>
              <a:ea typeface="Times New Roman"/>
              <a:cs typeface="Times New Roman"/>
              <a:sym typeface="Times New Roman"/>
            </a:endParaRPr>
          </a:p>
        </p:txBody>
      </p:sp>
      <p:sp>
        <p:nvSpPr>
          <p:cNvPr id="150" name="Google Shape;150;p17"/>
          <p:cNvSpPr txBox="1"/>
          <p:nvPr>
            <p:ph idx="1" type="body"/>
          </p:nvPr>
        </p:nvSpPr>
        <p:spPr>
          <a:xfrm>
            <a:off x="311700" y="1330825"/>
            <a:ext cx="8520600" cy="3248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200">
              <a:solidFill>
                <a:schemeClr val="dk1"/>
              </a:solidFill>
              <a:highlight>
                <a:srgbClr val="FFFFFF"/>
              </a:highlight>
              <a:latin typeface="Times New Roman"/>
              <a:ea typeface="Times New Roman"/>
              <a:cs typeface="Times New Roman"/>
              <a:sym typeface="Times New Roman"/>
            </a:endParaRPr>
          </a:p>
          <a:p>
            <a:pPr indent="-336550" lvl="0" marL="457200" rtl="0" algn="just">
              <a:lnSpc>
                <a:spcPct val="100000"/>
              </a:lnSpc>
              <a:spcBef>
                <a:spcPts val="0"/>
              </a:spcBef>
              <a:spcAft>
                <a:spcPts val="0"/>
              </a:spcAft>
              <a:buClr>
                <a:schemeClr val="dk1"/>
              </a:buClr>
              <a:buSzPts val="1700"/>
              <a:buFont typeface="Times New Roman"/>
              <a:buChar char="●"/>
            </a:pPr>
            <a:r>
              <a:rPr lang="en">
                <a:solidFill>
                  <a:schemeClr val="dk1"/>
                </a:solidFill>
                <a:highlight>
                  <a:srgbClr val="FFFFFF"/>
                </a:highlight>
                <a:latin typeface="Times New Roman"/>
                <a:ea typeface="Times New Roman"/>
                <a:cs typeface="Times New Roman"/>
                <a:sym typeface="Times New Roman"/>
              </a:rPr>
              <a:t>The dataset has been collected from Unsplash.com (</a:t>
            </a:r>
            <a:r>
              <a:rPr lang="en">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https://unsplash.com/data)</a:t>
            </a:r>
            <a:r>
              <a:rPr lang="en">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336550" lvl="0" marL="457200" rtl="0" algn="just">
              <a:lnSpc>
                <a:spcPct val="100000"/>
              </a:lnSpc>
              <a:spcBef>
                <a:spcPts val="0"/>
              </a:spcBef>
              <a:spcAft>
                <a:spcPts val="0"/>
              </a:spcAft>
              <a:buClr>
                <a:schemeClr val="dk1"/>
              </a:buClr>
              <a:buSzPts val="1700"/>
              <a:buFont typeface="Times New Roman"/>
              <a:buChar char="●"/>
            </a:pPr>
            <a:r>
              <a:rPr lang="en">
                <a:solidFill>
                  <a:schemeClr val="dk1"/>
                </a:solidFill>
                <a:highlight>
                  <a:srgbClr val="FFFFFF"/>
                </a:highlight>
                <a:latin typeface="Times New Roman"/>
                <a:ea typeface="Times New Roman"/>
                <a:cs typeface="Times New Roman"/>
                <a:sym typeface="Times New Roman"/>
              </a:rPr>
              <a:t>It provides the world's largest open library dataset for free. </a:t>
            </a:r>
            <a:endParaRPr>
              <a:solidFill>
                <a:schemeClr val="dk1"/>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336550" lvl="0" marL="457200" rtl="0" algn="just">
              <a:lnSpc>
                <a:spcPct val="100000"/>
              </a:lnSpc>
              <a:spcBef>
                <a:spcPts val="0"/>
              </a:spcBef>
              <a:spcAft>
                <a:spcPts val="0"/>
              </a:spcAft>
              <a:buClr>
                <a:schemeClr val="dk1"/>
              </a:buClr>
              <a:buSzPts val="1700"/>
              <a:buFont typeface="Times New Roman"/>
              <a:buChar char="●"/>
            </a:pPr>
            <a:r>
              <a:rPr lang="en">
                <a:solidFill>
                  <a:schemeClr val="dk1"/>
                </a:solidFill>
                <a:highlight>
                  <a:srgbClr val="FFFFFF"/>
                </a:highlight>
                <a:latin typeface="Times New Roman"/>
                <a:ea typeface="Times New Roman"/>
                <a:cs typeface="Times New Roman"/>
                <a:sym typeface="Times New Roman"/>
              </a:rPr>
              <a:t>The Unsplash Dataset is created by 250,000+ contributing photographers and billions of searches across thousands of applications, uses, and contexts.</a:t>
            </a:r>
            <a:endParaRPr b="1">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ph type="title"/>
          </p:nvPr>
        </p:nvSpPr>
        <p:spPr>
          <a:xfrm>
            <a:off x="311700" y="78450"/>
            <a:ext cx="8520600" cy="5268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SzPct val="111111"/>
              <a:buNone/>
            </a:pPr>
            <a:r>
              <a:rPr b="1" lang="en" sz="2800">
                <a:latin typeface="Times New Roman"/>
                <a:ea typeface="Times New Roman"/>
                <a:cs typeface="Times New Roman"/>
                <a:sym typeface="Times New Roman"/>
              </a:rPr>
              <a:t>MODEL ARCHITECTURE</a:t>
            </a:r>
            <a:endParaRPr/>
          </a:p>
        </p:txBody>
      </p:sp>
      <p:sp>
        <p:nvSpPr>
          <p:cNvPr id="156" name="Google Shape;156;p18"/>
          <p:cNvSpPr txBox="1"/>
          <p:nvPr/>
        </p:nvSpPr>
        <p:spPr>
          <a:xfrm>
            <a:off x="2117750" y="2440300"/>
            <a:ext cx="5322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2. Proposed architecture of Generator network </a:t>
            </a:r>
            <a:endParaRPr b="0" i="0" sz="1400" u="none" cap="none" strike="noStrike">
              <a:solidFill>
                <a:schemeClr val="dk1"/>
              </a:solidFill>
              <a:latin typeface="Times New Roman"/>
              <a:ea typeface="Times New Roman"/>
              <a:cs typeface="Times New Roman"/>
              <a:sym typeface="Times New Roman"/>
            </a:endParaRPr>
          </a:p>
        </p:txBody>
      </p:sp>
      <p:sp>
        <p:nvSpPr>
          <p:cNvPr id="157" name="Google Shape;157;p18"/>
          <p:cNvSpPr txBox="1"/>
          <p:nvPr/>
        </p:nvSpPr>
        <p:spPr>
          <a:xfrm>
            <a:off x="2005850" y="4675550"/>
            <a:ext cx="554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3. Proposed architecture of Discriminator network</a:t>
            </a:r>
            <a:endParaRPr b="0" i="0" sz="1400" u="none" cap="none" strike="noStrike">
              <a:solidFill>
                <a:schemeClr val="dk1"/>
              </a:solidFill>
              <a:latin typeface="Times New Roman"/>
              <a:ea typeface="Times New Roman"/>
              <a:cs typeface="Times New Roman"/>
              <a:sym typeface="Times New Roman"/>
            </a:endParaRPr>
          </a:p>
        </p:txBody>
      </p:sp>
      <p:pic>
        <p:nvPicPr>
          <p:cNvPr id="158" name="Google Shape;158;p18"/>
          <p:cNvPicPr preferRelativeResize="0"/>
          <p:nvPr/>
        </p:nvPicPr>
        <p:blipFill rotWithShape="1">
          <a:blip r:embed="rId3">
            <a:alphaModFix/>
          </a:blip>
          <a:srcRect b="0" l="0" r="0" t="0"/>
          <a:stretch/>
        </p:blipFill>
        <p:spPr>
          <a:xfrm>
            <a:off x="311700" y="605250"/>
            <a:ext cx="8520602" cy="1835051"/>
          </a:xfrm>
          <a:prstGeom prst="rect">
            <a:avLst/>
          </a:prstGeom>
          <a:noFill/>
          <a:ln>
            <a:noFill/>
          </a:ln>
        </p:spPr>
      </p:pic>
      <p:pic>
        <p:nvPicPr>
          <p:cNvPr id="159" name="Google Shape;159;p18"/>
          <p:cNvPicPr preferRelativeResize="0"/>
          <p:nvPr/>
        </p:nvPicPr>
        <p:blipFill rotWithShape="1">
          <a:blip r:embed="rId4">
            <a:alphaModFix/>
          </a:blip>
          <a:srcRect b="0" l="0" r="0" t="0"/>
          <a:stretch/>
        </p:blipFill>
        <p:spPr>
          <a:xfrm>
            <a:off x="311700" y="2969075"/>
            <a:ext cx="8520602" cy="176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311700" y="386749"/>
            <a:ext cx="8520600" cy="615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dk1"/>
              </a:buClr>
              <a:buSzPts val="3240"/>
              <a:buFont typeface="Twentieth Century"/>
              <a:buNone/>
            </a:pPr>
            <a:r>
              <a:rPr b="1" lang="en">
                <a:latin typeface="Times New Roman"/>
                <a:ea typeface="Times New Roman"/>
                <a:cs typeface="Times New Roman"/>
                <a:sym typeface="Times New Roman"/>
              </a:rPr>
              <a:t>OUTPUT</a:t>
            </a:r>
            <a:endParaRPr b="1">
              <a:latin typeface="Times New Roman"/>
              <a:ea typeface="Times New Roman"/>
              <a:cs typeface="Times New Roman"/>
              <a:sym typeface="Times New Roman"/>
            </a:endParaRPr>
          </a:p>
        </p:txBody>
      </p:sp>
      <p:pic>
        <p:nvPicPr>
          <p:cNvPr id="165" name="Google Shape;165;p19"/>
          <p:cNvPicPr preferRelativeResize="0"/>
          <p:nvPr/>
        </p:nvPicPr>
        <p:blipFill rotWithShape="1">
          <a:blip r:embed="rId3">
            <a:alphaModFix/>
          </a:blip>
          <a:srcRect b="0" l="0" r="0" t="0"/>
          <a:stretch/>
        </p:blipFill>
        <p:spPr>
          <a:xfrm>
            <a:off x="92475" y="1335550"/>
            <a:ext cx="2274525" cy="2060176"/>
          </a:xfrm>
          <a:prstGeom prst="rect">
            <a:avLst/>
          </a:prstGeom>
          <a:noFill/>
          <a:ln>
            <a:noFill/>
          </a:ln>
        </p:spPr>
      </p:pic>
      <p:pic>
        <p:nvPicPr>
          <p:cNvPr id="166" name="Google Shape;166;p19"/>
          <p:cNvPicPr preferRelativeResize="0"/>
          <p:nvPr/>
        </p:nvPicPr>
        <p:blipFill rotWithShape="1">
          <a:blip r:embed="rId4">
            <a:alphaModFix/>
          </a:blip>
          <a:srcRect b="0" l="0" r="0" t="0"/>
          <a:stretch/>
        </p:blipFill>
        <p:spPr>
          <a:xfrm>
            <a:off x="2511825" y="1335550"/>
            <a:ext cx="2060175" cy="2060175"/>
          </a:xfrm>
          <a:prstGeom prst="rect">
            <a:avLst/>
          </a:prstGeom>
          <a:noFill/>
          <a:ln>
            <a:noFill/>
          </a:ln>
        </p:spPr>
      </p:pic>
      <p:pic>
        <p:nvPicPr>
          <p:cNvPr id="167" name="Google Shape;167;p19"/>
          <p:cNvPicPr preferRelativeResize="0"/>
          <p:nvPr/>
        </p:nvPicPr>
        <p:blipFill rotWithShape="1">
          <a:blip r:embed="rId5">
            <a:alphaModFix/>
          </a:blip>
          <a:srcRect b="0" l="0" r="0" t="0"/>
          <a:stretch/>
        </p:blipFill>
        <p:spPr>
          <a:xfrm>
            <a:off x="4716825" y="1347325"/>
            <a:ext cx="2060175" cy="2036627"/>
          </a:xfrm>
          <a:prstGeom prst="rect">
            <a:avLst/>
          </a:prstGeom>
          <a:noFill/>
          <a:ln>
            <a:noFill/>
          </a:ln>
        </p:spPr>
      </p:pic>
      <p:pic>
        <p:nvPicPr>
          <p:cNvPr id="168" name="Google Shape;168;p19"/>
          <p:cNvPicPr preferRelativeResize="0"/>
          <p:nvPr/>
        </p:nvPicPr>
        <p:blipFill rotWithShape="1">
          <a:blip r:embed="rId6">
            <a:alphaModFix/>
          </a:blip>
          <a:srcRect b="0" l="0" r="0" t="0"/>
          <a:stretch/>
        </p:blipFill>
        <p:spPr>
          <a:xfrm>
            <a:off x="6921825" y="1377500"/>
            <a:ext cx="2062199" cy="1976274"/>
          </a:xfrm>
          <a:prstGeom prst="rect">
            <a:avLst/>
          </a:prstGeom>
          <a:noFill/>
          <a:ln>
            <a:noFill/>
          </a:ln>
        </p:spPr>
      </p:pic>
      <p:sp>
        <p:nvSpPr>
          <p:cNvPr id="169" name="Google Shape;169;p19"/>
          <p:cNvSpPr txBox="1"/>
          <p:nvPr/>
        </p:nvSpPr>
        <p:spPr>
          <a:xfrm>
            <a:off x="92475" y="3525550"/>
            <a:ext cx="2274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4. Original HR image</a:t>
            </a:r>
            <a:endParaRPr b="0" i="0" sz="1400" u="none" cap="none" strike="noStrike">
              <a:solidFill>
                <a:srgbClr val="000000"/>
              </a:solidFill>
              <a:latin typeface="Arial"/>
              <a:ea typeface="Arial"/>
              <a:cs typeface="Arial"/>
              <a:sym typeface="Arial"/>
            </a:endParaRPr>
          </a:p>
        </p:txBody>
      </p:sp>
      <p:sp>
        <p:nvSpPr>
          <p:cNvPr id="170" name="Google Shape;170;p19"/>
          <p:cNvSpPr txBox="1"/>
          <p:nvPr/>
        </p:nvSpPr>
        <p:spPr>
          <a:xfrm>
            <a:off x="2456900" y="3525550"/>
            <a:ext cx="2207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5. Original LR image</a:t>
            </a:r>
            <a:endParaRPr b="0" i="0" sz="1400" u="none" cap="none" strike="noStrike">
              <a:solidFill>
                <a:srgbClr val="000000"/>
              </a:solidFill>
              <a:latin typeface="Arial"/>
              <a:ea typeface="Arial"/>
              <a:cs typeface="Arial"/>
              <a:sym typeface="Arial"/>
            </a:endParaRPr>
          </a:p>
        </p:txBody>
      </p:sp>
      <p:sp>
        <p:nvSpPr>
          <p:cNvPr id="171" name="Google Shape;171;p19"/>
          <p:cNvSpPr txBox="1"/>
          <p:nvPr/>
        </p:nvSpPr>
        <p:spPr>
          <a:xfrm>
            <a:off x="4569713" y="3525550"/>
            <a:ext cx="2354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6. Image super-resolved by presented model</a:t>
            </a:r>
            <a:endParaRPr b="0" i="0" sz="1400" u="none" cap="none" strike="noStrike">
              <a:solidFill>
                <a:srgbClr val="000000"/>
              </a:solidFill>
              <a:latin typeface="Arial"/>
              <a:ea typeface="Arial"/>
              <a:cs typeface="Arial"/>
              <a:sym typeface="Arial"/>
            </a:endParaRPr>
          </a:p>
        </p:txBody>
      </p:sp>
      <p:sp>
        <p:nvSpPr>
          <p:cNvPr id="172" name="Google Shape;172;p19"/>
          <p:cNvSpPr txBox="1"/>
          <p:nvPr/>
        </p:nvSpPr>
        <p:spPr>
          <a:xfrm>
            <a:off x="6738375" y="3525550"/>
            <a:ext cx="2429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7. Image super-resolved by SRGAN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311700" y="258975"/>
            <a:ext cx="8520600" cy="480764"/>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600"/>
              <a:buFont typeface="Twentieth Century"/>
              <a:buNone/>
            </a:pPr>
            <a:r>
              <a:rPr b="1" lang="en">
                <a:latin typeface="Times New Roman"/>
                <a:ea typeface="Times New Roman"/>
                <a:cs typeface="Times New Roman"/>
                <a:sym typeface="Times New Roman"/>
              </a:rPr>
              <a:t>OUTPUT</a:t>
            </a:r>
            <a:endParaRPr b="1">
              <a:latin typeface="Times New Roman"/>
              <a:ea typeface="Times New Roman"/>
              <a:cs typeface="Times New Roman"/>
              <a:sym typeface="Times New Roman"/>
            </a:endParaRPr>
          </a:p>
        </p:txBody>
      </p:sp>
      <p:pic>
        <p:nvPicPr>
          <p:cNvPr id="178" name="Google Shape;178;p20"/>
          <p:cNvPicPr preferRelativeResize="0"/>
          <p:nvPr/>
        </p:nvPicPr>
        <p:blipFill rotWithShape="1">
          <a:blip r:embed="rId3">
            <a:alphaModFix/>
          </a:blip>
          <a:srcRect b="0" l="0" r="0" t="0"/>
          <a:stretch/>
        </p:blipFill>
        <p:spPr>
          <a:xfrm>
            <a:off x="797300" y="863029"/>
            <a:ext cx="7545316" cy="3870997"/>
          </a:xfrm>
          <a:prstGeom prst="rect">
            <a:avLst/>
          </a:prstGeom>
          <a:noFill/>
          <a:ln>
            <a:noFill/>
          </a:ln>
        </p:spPr>
      </p:pic>
      <p:sp>
        <p:nvSpPr>
          <p:cNvPr id="179" name="Google Shape;179;p20"/>
          <p:cNvSpPr txBox="1"/>
          <p:nvPr/>
        </p:nvSpPr>
        <p:spPr>
          <a:xfrm>
            <a:off x="3072000" y="4533926"/>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8. Example of SR in medicine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ph type="title"/>
          </p:nvPr>
        </p:nvSpPr>
        <p:spPr>
          <a:xfrm>
            <a:off x="311700" y="400693"/>
            <a:ext cx="8520600" cy="54453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20"/>
              <a:buFont typeface="Times New Roman"/>
              <a:buNone/>
            </a:pPr>
            <a:r>
              <a:rPr b="1" lang="en">
                <a:latin typeface="Times New Roman"/>
                <a:ea typeface="Times New Roman"/>
                <a:cs typeface="Times New Roman"/>
                <a:sym typeface="Times New Roman"/>
              </a:rPr>
              <a:t>PRESENTATION LAYOUT</a:t>
            </a:r>
            <a:endParaRPr sz="2400"/>
          </a:p>
        </p:txBody>
      </p:sp>
      <p:sp>
        <p:nvSpPr>
          <p:cNvPr id="67" name="Google Shape;67;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Introduction </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Motivation </a:t>
            </a:r>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Problem Statements</a:t>
            </a:r>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Objectives </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Literature Survey</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Workload distribution/ Team Work</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Methodology </a:t>
            </a:r>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Model Architecture</a:t>
            </a:r>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Results</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Conclusion and Future Scope</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Outcome details</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References</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11700" y="228999"/>
            <a:ext cx="8520600" cy="500465"/>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600"/>
              <a:buFont typeface="Twentieth Century"/>
              <a:buNone/>
            </a:pPr>
            <a:r>
              <a:rPr b="1" lang="en">
                <a:latin typeface="Times New Roman"/>
                <a:ea typeface="Times New Roman"/>
                <a:cs typeface="Times New Roman"/>
                <a:sym typeface="Times New Roman"/>
              </a:rPr>
              <a:t>OUTPUT</a:t>
            </a:r>
            <a:endParaRPr b="1">
              <a:latin typeface="Times New Roman"/>
              <a:ea typeface="Times New Roman"/>
              <a:cs typeface="Times New Roman"/>
              <a:sym typeface="Times New Roman"/>
            </a:endParaRPr>
          </a:p>
        </p:txBody>
      </p:sp>
      <p:pic>
        <p:nvPicPr>
          <p:cNvPr id="185" name="Google Shape;185;p21"/>
          <p:cNvPicPr preferRelativeResize="0"/>
          <p:nvPr/>
        </p:nvPicPr>
        <p:blipFill rotWithShape="1">
          <a:blip r:embed="rId3">
            <a:alphaModFix/>
          </a:blip>
          <a:srcRect b="0" l="0" r="0" t="0"/>
          <a:stretch/>
        </p:blipFill>
        <p:spPr>
          <a:xfrm>
            <a:off x="588022" y="832207"/>
            <a:ext cx="8134738" cy="3911793"/>
          </a:xfrm>
          <a:prstGeom prst="rect">
            <a:avLst/>
          </a:prstGeom>
          <a:noFill/>
          <a:ln>
            <a:noFill/>
          </a:ln>
        </p:spPr>
      </p:pic>
      <p:sp>
        <p:nvSpPr>
          <p:cNvPr id="186" name="Google Shape;186;p21"/>
          <p:cNvSpPr txBox="1"/>
          <p:nvPr/>
        </p:nvSpPr>
        <p:spPr>
          <a:xfrm>
            <a:off x="3072000" y="454390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9. Example of SR in surveillance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latin typeface="Times New Roman"/>
                <a:ea typeface="Times New Roman"/>
                <a:cs typeface="Times New Roman"/>
                <a:sym typeface="Times New Roman"/>
              </a:rPr>
              <a:t>FUTURE SCOPE</a:t>
            </a:r>
            <a:r>
              <a:rPr b="1" lang="en">
                <a:solidFill>
                  <a:srgbClr val="FFFF00"/>
                </a:solidFill>
                <a:latin typeface="Times New Roman"/>
                <a:ea typeface="Times New Roman"/>
                <a:cs typeface="Times New Roman"/>
                <a:sym typeface="Times New Roman"/>
              </a:rPr>
              <a:t> </a:t>
            </a:r>
            <a:endParaRPr b="1">
              <a:solidFill>
                <a:srgbClr val="FFFF00"/>
              </a:solidFill>
              <a:latin typeface="Times New Roman"/>
              <a:ea typeface="Times New Roman"/>
              <a:cs typeface="Times New Roman"/>
              <a:sym typeface="Times New Roman"/>
            </a:endParaRPr>
          </a:p>
        </p:txBody>
      </p:sp>
      <p:sp>
        <p:nvSpPr>
          <p:cNvPr id="192" name="Google Shape;192;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We intend to investigate the network to give better results with higher upscaling factors by increasing the training data and training the model for more epochs to obtain better results.</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network architecture can be further improved by adding more skip connections.</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model can be further deployed by building a proper GUI such as a website so that it can be used more efficiently and easily.</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Currently, resizing the image to 96x96 and 384x384 pixels is required for super-resolution. The model needs to be modified so that no specific resizing is required and image of any size can be super-resolved.</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3"/>
          <p:cNvPicPr preferRelativeResize="0"/>
          <p:nvPr/>
        </p:nvPicPr>
        <p:blipFill rotWithShape="1">
          <a:blip r:embed="rId3">
            <a:alphaModFix/>
          </a:blip>
          <a:srcRect b="0" l="0" r="0" t="0"/>
          <a:stretch/>
        </p:blipFill>
        <p:spPr>
          <a:xfrm>
            <a:off x="1006867" y="955496"/>
            <a:ext cx="7335749" cy="3725375"/>
          </a:xfrm>
          <a:prstGeom prst="rect">
            <a:avLst/>
          </a:prstGeom>
          <a:noFill/>
          <a:ln>
            <a:noFill/>
          </a:ln>
        </p:spPr>
      </p:pic>
      <p:sp>
        <p:nvSpPr>
          <p:cNvPr id="198" name="Google Shape;198;p23"/>
          <p:cNvSpPr txBox="1"/>
          <p:nvPr>
            <p:ph type="title"/>
          </p:nvPr>
        </p:nvSpPr>
        <p:spPr>
          <a:xfrm>
            <a:off x="311700" y="236306"/>
            <a:ext cx="8520600" cy="54453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latin typeface="Times New Roman"/>
                <a:ea typeface="Times New Roman"/>
                <a:cs typeface="Times New Roman"/>
                <a:sym typeface="Times New Roman"/>
              </a:rPr>
              <a:t>Last Semester Outcome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311700" y="123290"/>
            <a:ext cx="8520600" cy="70801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en">
                <a:latin typeface="Times New Roman"/>
                <a:ea typeface="Times New Roman"/>
                <a:cs typeface="Times New Roman"/>
                <a:sym typeface="Times New Roman"/>
              </a:rPr>
              <a:t>8th Semester Outcome</a:t>
            </a:r>
            <a:endParaRPr b="1">
              <a:latin typeface="Times New Roman"/>
              <a:ea typeface="Times New Roman"/>
              <a:cs typeface="Times New Roman"/>
              <a:sym typeface="Times New Roman"/>
            </a:endParaRPr>
          </a:p>
        </p:txBody>
      </p:sp>
      <p:pic>
        <p:nvPicPr>
          <p:cNvPr id="204" name="Google Shape;204;p24"/>
          <p:cNvPicPr preferRelativeResize="0"/>
          <p:nvPr/>
        </p:nvPicPr>
        <p:blipFill rotWithShape="1">
          <a:blip r:embed="rId3">
            <a:alphaModFix/>
          </a:blip>
          <a:srcRect b="0" l="0" r="0" t="0"/>
          <a:stretch/>
        </p:blipFill>
        <p:spPr>
          <a:xfrm>
            <a:off x="863029" y="1037689"/>
            <a:ext cx="7438490" cy="370897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311700" y="309535"/>
            <a:ext cx="8520600" cy="503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800"/>
              <a:buNone/>
            </a:pPr>
            <a:r>
              <a:rPr lang="e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210" name="Google Shape;210;p25"/>
          <p:cNvSpPr txBox="1"/>
          <p:nvPr>
            <p:ph idx="1" type="body"/>
          </p:nvPr>
        </p:nvSpPr>
        <p:spPr>
          <a:xfrm>
            <a:off x="311700" y="1159975"/>
            <a:ext cx="8520600" cy="3462000"/>
          </a:xfrm>
          <a:prstGeom prst="rect">
            <a:avLst/>
          </a:prstGeom>
          <a:noFill/>
          <a:ln>
            <a:noFill/>
          </a:ln>
        </p:spPr>
        <p:txBody>
          <a:bodyPr anchorCtr="0" anchor="t" bIns="91425" lIns="91425" spcFirstLastPara="1" rIns="91425" wrap="square" tIns="91425">
            <a:noAutofit/>
          </a:bodyPr>
          <a:lstStyle/>
          <a:p>
            <a:pPr indent="0" lvl="0" marL="0" rtl="0" algn="just">
              <a:lnSpc>
                <a:spcPct val="120000"/>
              </a:lnSpc>
              <a:spcBef>
                <a:spcPts val="1000"/>
              </a:spcBef>
              <a:spcAft>
                <a:spcPts val="0"/>
              </a:spcAft>
              <a:buClr>
                <a:schemeClr val="dk1"/>
              </a:buClr>
              <a:buSzPts val="1800"/>
              <a:buFont typeface="Arial"/>
              <a:buNone/>
            </a:pPr>
            <a:r>
              <a:rPr lang="en" sz="1200">
                <a:solidFill>
                  <a:schemeClr val="dk1"/>
                </a:solidFill>
                <a:latin typeface="Times New Roman"/>
                <a:ea typeface="Times New Roman"/>
                <a:cs typeface="Times New Roman"/>
                <a:sym typeface="Times New Roman"/>
              </a:rPr>
              <a:t>[1] </a:t>
            </a:r>
            <a:r>
              <a:rPr lang="en" sz="1200">
                <a:solidFill>
                  <a:srgbClr val="222222"/>
                </a:solidFill>
                <a:highlight>
                  <a:srgbClr val="FFFFFF"/>
                </a:highlight>
                <a:latin typeface="Times New Roman"/>
                <a:ea typeface="Times New Roman"/>
                <a:cs typeface="Times New Roman"/>
                <a:sym typeface="Times New Roman"/>
              </a:rPr>
              <a:t>Dong, C., Loy, C. C., He, K., &amp; Tang, X. (2014). Learning a deep convolutional network for image super-resolution. In </a:t>
            </a:r>
            <a:r>
              <a:rPr i="1" lang="en" sz="1200">
                <a:solidFill>
                  <a:srgbClr val="222222"/>
                </a:solidFill>
                <a:highlight>
                  <a:srgbClr val="FFFFFF"/>
                </a:highlight>
                <a:latin typeface="Times New Roman"/>
                <a:ea typeface="Times New Roman"/>
                <a:cs typeface="Times New Roman"/>
                <a:sym typeface="Times New Roman"/>
              </a:rPr>
              <a:t>Computer Vision–ECCV 2014: 13th European Conference, Zurich, Switzerland, September 6-12, 2014, Proceedings, Part IV 13</a:t>
            </a:r>
            <a:r>
              <a:rPr lang="en" sz="1200">
                <a:solidFill>
                  <a:srgbClr val="222222"/>
                </a:solidFill>
                <a:highlight>
                  <a:srgbClr val="FFFFFF"/>
                </a:highlight>
                <a:latin typeface="Times New Roman"/>
                <a:ea typeface="Times New Roman"/>
                <a:cs typeface="Times New Roman"/>
                <a:sym typeface="Times New Roman"/>
              </a:rPr>
              <a:t> (pp. 184-199). Springer International Publishing.</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Clr>
                <a:schemeClr val="dk1"/>
              </a:buClr>
              <a:buSzPts val="1800"/>
              <a:buFont typeface="Arial"/>
              <a:buNone/>
            </a:pPr>
            <a:r>
              <a:rPr lang="en" sz="1200">
                <a:solidFill>
                  <a:schemeClr val="dk1"/>
                </a:solidFill>
                <a:latin typeface="Times New Roman"/>
                <a:ea typeface="Times New Roman"/>
                <a:cs typeface="Times New Roman"/>
                <a:sym typeface="Times New Roman"/>
              </a:rPr>
              <a:t>[2] </a:t>
            </a:r>
            <a:r>
              <a:rPr lang="en" sz="1200">
                <a:solidFill>
                  <a:srgbClr val="222222"/>
                </a:solidFill>
                <a:highlight>
                  <a:srgbClr val="FFFFFF"/>
                </a:highlight>
                <a:latin typeface="Times New Roman"/>
                <a:ea typeface="Times New Roman"/>
                <a:cs typeface="Times New Roman"/>
                <a:sym typeface="Times New Roman"/>
              </a:rPr>
              <a:t>Shi, W., Caballero, J., Huszár, F., Totz, J., Aitken, A. P., Bishop, R., ... &amp; Wang, Z. (2016). Real-time single image and video super-resolution using an efficient sub-pixel convolutional neural network. In </a:t>
            </a:r>
            <a:r>
              <a:rPr i="1" lang="en" sz="1200">
                <a:solidFill>
                  <a:srgbClr val="222222"/>
                </a:solidFill>
                <a:highlight>
                  <a:srgbClr val="FFFFFF"/>
                </a:highlight>
                <a:latin typeface="Times New Roman"/>
                <a:ea typeface="Times New Roman"/>
                <a:cs typeface="Times New Roman"/>
                <a:sym typeface="Times New Roman"/>
              </a:rPr>
              <a:t>Proceedings of the IEEE conference on computer vision and pattern recognition</a:t>
            </a:r>
            <a:r>
              <a:rPr lang="en" sz="1200">
                <a:solidFill>
                  <a:srgbClr val="222222"/>
                </a:solidFill>
                <a:highlight>
                  <a:srgbClr val="FFFFFF"/>
                </a:highlight>
                <a:latin typeface="Times New Roman"/>
                <a:ea typeface="Times New Roman"/>
                <a:cs typeface="Times New Roman"/>
                <a:sym typeface="Times New Roman"/>
              </a:rPr>
              <a:t> (pp. 1874-1883).</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Clr>
                <a:schemeClr val="dk1"/>
              </a:buClr>
              <a:buSzPts val="1800"/>
              <a:buFont typeface="Arial"/>
              <a:buNone/>
            </a:pPr>
            <a:r>
              <a:rPr lang="en" sz="1200">
                <a:solidFill>
                  <a:schemeClr val="dk1"/>
                </a:solidFill>
                <a:latin typeface="Times New Roman"/>
                <a:ea typeface="Times New Roman"/>
                <a:cs typeface="Times New Roman"/>
                <a:sym typeface="Times New Roman"/>
              </a:rPr>
              <a:t>[3] </a:t>
            </a:r>
            <a:r>
              <a:rPr lang="en" sz="1200">
                <a:solidFill>
                  <a:srgbClr val="222222"/>
                </a:solidFill>
                <a:highlight>
                  <a:srgbClr val="FFFFFF"/>
                </a:highlight>
                <a:latin typeface="Times New Roman"/>
                <a:ea typeface="Times New Roman"/>
                <a:cs typeface="Times New Roman"/>
                <a:sym typeface="Times New Roman"/>
              </a:rPr>
              <a:t>Dong, C., Loy, C. C., &amp; Tang, X. (2016). Accelerating the super-resolution convolutional neural network. In </a:t>
            </a:r>
            <a:r>
              <a:rPr i="1" lang="en" sz="1200">
                <a:solidFill>
                  <a:srgbClr val="222222"/>
                </a:solidFill>
                <a:highlight>
                  <a:srgbClr val="FFFFFF"/>
                </a:highlight>
                <a:latin typeface="Times New Roman"/>
                <a:ea typeface="Times New Roman"/>
                <a:cs typeface="Times New Roman"/>
                <a:sym typeface="Times New Roman"/>
              </a:rPr>
              <a:t>Computer Vision–ECCV 2016: 14th European Conference, Amsterdam, The Netherlands, October 11-14, 2016, Proceedings, Part II 14</a:t>
            </a:r>
            <a:r>
              <a:rPr lang="en" sz="1200">
                <a:solidFill>
                  <a:srgbClr val="222222"/>
                </a:solidFill>
                <a:highlight>
                  <a:srgbClr val="FFFFFF"/>
                </a:highlight>
                <a:latin typeface="Times New Roman"/>
                <a:ea typeface="Times New Roman"/>
                <a:cs typeface="Times New Roman"/>
                <a:sym typeface="Times New Roman"/>
              </a:rPr>
              <a:t> (pp. 391-407). Springer International Publishing.</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Clr>
                <a:schemeClr val="dk1"/>
              </a:buClr>
              <a:buSzPts val="1800"/>
              <a:buFont typeface="Arial"/>
              <a:buNone/>
            </a:pPr>
            <a:r>
              <a:rPr lang="en" sz="1200">
                <a:solidFill>
                  <a:schemeClr val="dk1"/>
                </a:solidFill>
                <a:latin typeface="Times New Roman"/>
                <a:ea typeface="Times New Roman"/>
                <a:cs typeface="Times New Roman"/>
                <a:sym typeface="Times New Roman"/>
              </a:rPr>
              <a:t>[4] </a:t>
            </a:r>
            <a:r>
              <a:rPr lang="en" sz="1200">
                <a:solidFill>
                  <a:srgbClr val="222222"/>
                </a:solidFill>
                <a:highlight>
                  <a:srgbClr val="FFFFFF"/>
                </a:highlight>
                <a:latin typeface="Times New Roman"/>
                <a:ea typeface="Times New Roman"/>
                <a:cs typeface="Times New Roman"/>
                <a:sym typeface="Times New Roman"/>
              </a:rPr>
              <a:t>Ledig, C., Theis, L., Huszár, F., Caballero, J., Cunningham, A., Acosta, A., ... &amp; Shi, W. (2017). Photo-realistic single image super-resolution using a generative adversarial network. In </a:t>
            </a:r>
            <a:r>
              <a:rPr i="1" lang="en" sz="1200">
                <a:solidFill>
                  <a:srgbClr val="222222"/>
                </a:solidFill>
                <a:highlight>
                  <a:srgbClr val="FFFFFF"/>
                </a:highlight>
                <a:latin typeface="Times New Roman"/>
                <a:ea typeface="Times New Roman"/>
                <a:cs typeface="Times New Roman"/>
                <a:sym typeface="Times New Roman"/>
              </a:rPr>
              <a:t>Proceedings of the IEEE conference on computer vision and pattern recognition</a:t>
            </a:r>
            <a:r>
              <a:rPr lang="en" sz="1200">
                <a:solidFill>
                  <a:srgbClr val="222222"/>
                </a:solidFill>
                <a:highlight>
                  <a:srgbClr val="FFFFFF"/>
                </a:highlight>
                <a:latin typeface="Times New Roman"/>
                <a:ea typeface="Times New Roman"/>
                <a:cs typeface="Times New Roman"/>
                <a:sym typeface="Times New Roman"/>
              </a:rPr>
              <a:t> (pp. 4681-4690).</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SzPts val="1800"/>
              <a:buNone/>
            </a:pPr>
            <a:r>
              <a:t/>
            </a:r>
            <a:endParaRPr sz="10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3aef280122_0_10"/>
          <p:cNvSpPr txBox="1"/>
          <p:nvPr>
            <p:ph idx="1" type="body"/>
          </p:nvPr>
        </p:nvSpPr>
        <p:spPr>
          <a:xfrm>
            <a:off x="311700" y="908200"/>
            <a:ext cx="8520600" cy="3732000"/>
          </a:xfrm>
          <a:prstGeom prst="rect">
            <a:avLst/>
          </a:prstGeom>
          <a:noFill/>
          <a:ln>
            <a:noFill/>
          </a:ln>
        </p:spPr>
        <p:txBody>
          <a:bodyPr anchorCtr="0" anchor="t" bIns="91425" lIns="91425" spcFirstLastPara="1" rIns="91425" wrap="square" tIns="91425">
            <a:noAutofit/>
          </a:bodyPr>
          <a:lstStyle/>
          <a:p>
            <a:pPr indent="0" lvl="0" marL="0" rtl="0" algn="just">
              <a:lnSpc>
                <a:spcPct val="120000"/>
              </a:lnSpc>
              <a:spcBef>
                <a:spcPts val="1000"/>
              </a:spcBef>
              <a:spcAft>
                <a:spcPts val="0"/>
              </a:spcAft>
              <a:buSzPts val="1800"/>
              <a:buNone/>
            </a:pPr>
            <a:r>
              <a:rPr lang="en" sz="1200">
                <a:solidFill>
                  <a:schemeClr val="dk1"/>
                </a:solidFill>
                <a:latin typeface="Times New Roman"/>
                <a:ea typeface="Times New Roman"/>
                <a:cs typeface="Times New Roman"/>
                <a:sym typeface="Times New Roman"/>
              </a:rPr>
              <a:t>[5] N. Ahn, B. Kang, and K.-A. Sohn, “Fast, accurate, and lightweight super-resolution with cascading residual network,” </a:t>
            </a:r>
            <a:r>
              <a:rPr i="1" lang="en" sz="1200">
                <a:solidFill>
                  <a:schemeClr val="dk1"/>
                </a:solidFill>
                <a:latin typeface="Times New Roman"/>
                <a:ea typeface="Times New Roman"/>
                <a:cs typeface="Times New Roman"/>
                <a:sym typeface="Times New Roman"/>
              </a:rPr>
              <a:t>Proceedings of the European conference on computer vision (ECCV)</a:t>
            </a:r>
            <a:r>
              <a:rPr lang="en" sz="1200">
                <a:solidFill>
                  <a:schemeClr val="dk1"/>
                </a:solidFill>
                <a:latin typeface="Times New Roman"/>
                <a:ea typeface="Times New Roman"/>
                <a:cs typeface="Times New Roman"/>
                <a:sym typeface="Times New Roman"/>
              </a:rPr>
              <a:t>, pp. 252–268, 2018.</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SzPts val="1800"/>
              <a:buNone/>
            </a:pPr>
            <a:r>
              <a:rPr lang="en" sz="1200">
                <a:solidFill>
                  <a:schemeClr val="dk1"/>
                </a:solidFill>
                <a:latin typeface="Times New Roman"/>
                <a:ea typeface="Times New Roman"/>
                <a:cs typeface="Times New Roman"/>
                <a:sym typeface="Times New Roman"/>
              </a:rPr>
              <a:t>[6] X. Wang, K. Yu, S. Wu, J. Gu, Y. Liu, C. Dong, Y. Qiao, and C. C. Loy, “Esrgan: Enhanced super-resolution generative adversarial networks,” </a:t>
            </a:r>
            <a:r>
              <a:rPr i="1" lang="en" sz="1200">
                <a:solidFill>
                  <a:schemeClr val="dk1"/>
                </a:solidFill>
                <a:latin typeface="Times New Roman"/>
                <a:ea typeface="Times New Roman"/>
                <a:cs typeface="Times New Roman"/>
                <a:sym typeface="Times New Roman"/>
              </a:rPr>
              <a:t>In Proceedings of the European conference on computer vision (ECCV) workshops</a:t>
            </a:r>
            <a:r>
              <a:rPr lang="en" sz="1200">
                <a:solidFill>
                  <a:schemeClr val="dk1"/>
                </a:solidFill>
                <a:latin typeface="Times New Roman"/>
                <a:ea typeface="Times New Roman"/>
                <a:cs typeface="Times New Roman"/>
                <a:sym typeface="Times New Roman"/>
              </a:rPr>
              <a:t>, 2018.</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SzPts val="1800"/>
              <a:buNone/>
            </a:pPr>
            <a:r>
              <a:rPr lang="en" sz="1200">
                <a:solidFill>
                  <a:schemeClr val="dk1"/>
                </a:solidFill>
                <a:latin typeface="Times New Roman"/>
                <a:ea typeface="Times New Roman"/>
                <a:cs typeface="Times New Roman"/>
                <a:sym typeface="Times New Roman"/>
              </a:rPr>
              <a:t>[7] </a:t>
            </a:r>
            <a:r>
              <a:rPr lang="en" sz="1200">
                <a:solidFill>
                  <a:srgbClr val="222222"/>
                </a:solidFill>
                <a:highlight>
                  <a:schemeClr val="lt1"/>
                </a:highlight>
                <a:latin typeface="Times New Roman"/>
                <a:ea typeface="Times New Roman"/>
                <a:cs typeface="Times New Roman"/>
                <a:sym typeface="Times New Roman"/>
              </a:rPr>
              <a:t>Park, S. J., Son, H., Cho, S., Hong, K. S., &amp; Lee, S. (2018). Srfeat: Single image super-resolution with feature discrimination. In </a:t>
            </a:r>
            <a:r>
              <a:rPr i="1" lang="en" sz="1200">
                <a:solidFill>
                  <a:srgbClr val="222222"/>
                </a:solidFill>
                <a:highlight>
                  <a:schemeClr val="lt1"/>
                </a:highlight>
                <a:latin typeface="Times New Roman"/>
                <a:ea typeface="Times New Roman"/>
                <a:cs typeface="Times New Roman"/>
                <a:sym typeface="Times New Roman"/>
              </a:rPr>
              <a:t>Proceedings of the European conference on computer vision (ECCV)</a:t>
            </a:r>
            <a:r>
              <a:rPr lang="en" sz="1200">
                <a:solidFill>
                  <a:srgbClr val="222222"/>
                </a:solidFill>
                <a:highlight>
                  <a:schemeClr val="lt1"/>
                </a:highlight>
                <a:latin typeface="Times New Roman"/>
                <a:ea typeface="Times New Roman"/>
                <a:cs typeface="Times New Roman"/>
                <a:sym typeface="Times New Roman"/>
              </a:rPr>
              <a:t> (pp. 439-455).</a:t>
            </a:r>
            <a:endParaRPr sz="1200">
              <a:solidFill>
                <a:srgbClr val="222222"/>
              </a:solidFill>
              <a:highlight>
                <a:schemeClr val="lt1"/>
              </a:highlight>
              <a:latin typeface="Times New Roman"/>
              <a:ea typeface="Times New Roman"/>
              <a:cs typeface="Times New Roman"/>
              <a:sym typeface="Times New Roman"/>
            </a:endParaRPr>
          </a:p>
          <a:p>
            <a:pPr indent="0" lvl="0" marL="0" rtl="0" algn="just">
              <a:lnSpc>
                <a:spcPct val="120000"/>
              </a:lnSpc>
              <a:spcBef>
                <a:spcPts val="1000"/>
              </a:spcBef>
              <a:spcAft>
                <a:spcPts val="0"/>
              </a:spcAft>
              <a:buSzPts val="1800"/>
              <a:buNone/>
            </a:pPr>
            <a:r>
              <a:rPr lang="en" sz="1200">
                <a:solidFill>
                  <a:srgbClr val="222222"/>
                </a:solidFill>
                <a:highlight>
                  <a:schemeClr val="lt1"/>
                </a:highlight>
                <a:latin typeface="Times New Roman"/>
                <a:ea typeface="Times New Roman"/>
                <a:cs typeface="Times New Roman"/>
                <a:sym typeface="Times New Roman"/>
              </a:rPr>
              <a:t>[8] Zhang, W., Liu, Y., Dong, C., &amp; Qiao, Y. (2019). Ranksrgan: Generative adversarial networks with ranker for image super-resolution. In </a:t>
            </a:r>
            <a:r>
              <a:rPr i="1" lang="en" sz="1200">
                <a:solidFill>
                  <a:srgbClr val="222222"/>
                </a:solidFill>
                <a:highlight>
                  <a:schemeClr val="lt1"/>
                </a:highlight>
                <a:latin typeface="Times New Roman"/>
                <a:ea typeface="Times New Roman"/>
                <a:cs typeface="Times New Roman"/>
                <a:sym typeface="Times New Roman"/>
              </a:rPr>
              <a:t>Proceedings of the IEEE/CVF International Conference on Computer Vision</a:t>
            </a:r>
            <a:r>
              <a:rPr lang="en" sz="1200">
                <a:solidFill>
                  <a:srgbClr val="222222"/>
                </a:solidFill>
                <a:highlight>
                  <a:schemeClr val="lt1"/>
                </a:highlight>
                <a:latin typeface="Times New Roman"/>
                <a:ea typeface="Times New Roman"/>
                <a:cs typeface="Times New Roman"/>
                <a:sym typeface="Times New Roman"/>
              </a:rPr>
              <a:t> (pp. 3096-3105).</a:t>
            </a:r>
            <a:endParaRPr sz="1200">
              <a:solidFill>
                <a:srgbClr val="222222"/>
              </a:solidFill>
              <a:highlight>
                <a:schemeClr val="lt1"/>
              </a:highlight>
              <a:latin typeface="Times New Roman"/>
              <a:ea typeface="Times New Roman"/>
              <a:cs typeface="Times New Roman"/>
              <a:sym typeface="Times New Roman"/>
            </a:endParaRPr>
          </a:p>
          <a:p>
            <a:pPr indent="0" lvl="0" marL="0" rtl="0" algn="just">
              <a:lnSpc>
                <a:spcPct val="120000"/>
              </a:lnSpc>
              <a:spcBef>
                <a:spcPts val="1000"/>
              </a:spcBef>
              <a:spcAft>
                <a:spcPts val="0"/>
              </a:spcAft>
              <a:buClr>
                <a:schemeClr val="dk1"/>
              </a:buClr>
              <a:buSzPts val="1800"/>
              <a:buFont typeface="Arial"/>
              <a:buNone/>
            </a:pPr>
            <a:r>
              <a:rPr lang="en" sz="1200">
                <a:solidFill>
                  <a:srgbClr val="222222"/>
                </a:solidFill>
                <a:highlight>
                  <a:schemeClr val="lt1"/>
                </a:highlight>
                <a:latin typeface="Times New Roman"/>
                <a:ea typeface="Times New Roman"/>
                <a:cs typeface="Times New Roman"/>
                <a:sym typeface="Times New Roman"/>
              </a:rPr>
              <a:t>[9] Rakotonirina, N. C., &amp; Rasoanaivo, A. (2020, May). ESRGAN+: Further improving enhanced super-resolution generative adversarial network. In </a:t>
            </a:r>
            <a:r>
              <a:rPr i="1" lang="en" sz="1200">
                <a:solidFill>
                  <a:srgbClr val="222222"/>
                </a:solidFill>
                <a:highlight>
                  <a:schemeClr val="lt1"/>
                </a:highlight>
                <a:latin typeface="Times New Roman"/>
                <a:ea typeface="Times New Roman"/>
                <a:cs typeface="Times New Roman"/>
                <a:sym typeface="Times New Roman"/>
              </a:rPr>
              <a:t>ICASSP 2020-2020 IEEE International Conference on Acoustics, Speech and Signal Processing (ICASSP)</a:t>
            </a:r>
            <a:r>
              <a:rPr lang="en" sz="1200">
                <a:solidFill>
                  <a:srgbClr val="222222"/>
                </a:solidFill>
                <a:highlight>
                  <a:schemeClr val="lt1"/>
                </a:highlight>
                <a:latin typeface="Times New Roman"/>
                <a:ea typeface="Times New Roman"/>
                <a:cs typeface="Times New Roman"/>
                <a:sym typeface="Times New Roman"/>
              </a:rPr>
              <a:t> (pp. 3637-3641). IEEE.</a:t>
            </a:r>
            <a:endParaRPr sz="1200">
              <a:solidFill>
                <a:srgbClr val="222222"/>
              </a:solidFill>
              <a:highlight>
                <a:schemeClr val="lt1"/>
              </a:highlight>
              <a:latin typeface="Times New Roman"/>
              <a:ea typeface="Times New Roman"/>
              <a:cs typeface="Times New Roman"/>
              <a:sym typeface="Times New Roman"/>
            </a:endParaRPr>
          </a:p>
          <a:p>
            <a:pPr indent="0" lvl="0" marL="0" rtl="0" algn="just">
              <a:lnSpc>
                <a:spcPct val="120000"/>
              </a:lnSpc>
              <a:spcBef>
                <a:spcPts val="1000"/>
              </a:spcBef>
              <a:spcAft>
                <a:spcPts val="0"/>
              </a:spcAft>
              <a:buSzPts val="1800"/>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4"/>
          <p:cNvSpPr txBox="1"/>
          <p:nvPr>
            <p:ph type="title"/>
          </p:nvPr>
        </p:nvSpPr>
        <p:spPr>
          <a:xfrm>
            <a:off x="311700" y="277401"/>
            <a:ext cx="8520600" cy="628523"/>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2800"/>
              <a:buNone/>
            </a:pPr>
            <a:r>
              <a:rPr b="1" lang="en" sz="2800">
                <a:latin typeface="Times New Roman"/>
                <a:ea typeface="Times New Roman"/>
                <a:cs typeface="Times New Roman"/>
                <a:sym typeface="Times New Roman"/>
              </a:rPr>
              <a:t>INTRODUCTION TO THE PROJECT</a:t>
            </a:r>
            <a:endParaRPr/>
          </a:p>
        </p:txBody>
      </p:sp>
      <p:sp>
        <p:nvSpPr>
          <p:cNvPr id="73" name="Google Shape;73;p4"/>
          <p:cNvSpPr txBox="1"/>
          <p:nvPr>
            <p:ph idx="1" type="body"/>
          </p:nvPr>
        </p:nvSpPr>
        <p:spPr>
          <a:xfrm>
            <a:off x="311700" y="1276875"/>
            <a:ext cx="8520600" cy="32919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Image processing is the procedure of improving an image and extracting some useful information from it.</a:t>
            </a:r>
            <a:endParaRPr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Deep learning is part of a subfield of machine learning methods based on artificial neural networks with representation learning.</a:t>
            </a:r>
            <a:endParaRPr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sz="1600">
              <a:solidFill>
                <a:schemeClr val="dk1"/>
              </a:solidFill>
              <a:latin typeface="Times New Roman"/>
              <a:ea typeface="Times New Roman"/>
              <a:cs typeface="Times New Roman"/>
              <a:sym typeface="Times New Roman"/>
            </a:endParaRPr>
          </a:p>
          <a:p>
            <a:pPr indent="-330200" lvl="0" marL="457200" rtl="0" algn="l">
              <a:lnSpc>
                <a:spcPct val="12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procedure of generating a high-resolution (HR) image from a low-resolution (LR) image is known as super-resolution (SR).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5"/>
          <p:cNvSpPr txBox="1"/>
          <p:nvPr/>
        </p:nvSpPr>
        <p:spPr>
          <a:xfrm>
            <a:off x="1407020" y="4333443"/>
            <a:ext cx="6329960" cy="40007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1. Block Diagram of Super-Resolution using Generative Adversarial Network</a:t>
            </a:r>
            <a:endParaRPr b="0" i="0" sz="1400" u="none" cap="none" strike="noStrike">
              <a:solidFill>
                <a:schemeClr val="dk1"/>
              </a:solidFill>
              <a:latin typeface="Times New Roman"/>
              <a:ea typeface="Times New Roman"/>
              <a:cs typeface="Times New Roman"/>
              <a:sym typeface="Times New Roman"/>
            </a:endParaRPr>
          </a:p>
        </p:txBody>
      </p:sp>
      <p:pic>
        <p:nvPicPr>
          <p:cNvPr id="79" name="Google Shape;79;p5"/>
          <p:cNvPicPr preferRelativeResize="0"/>
          <p:nvPr/>
        </p:nvPicPr>
        <p:blipFill rotWithShape="1">
          <a:blip r:embed="rId3">
            <a:alphaModFix/>
          </a:blip>
          <a:srcRect b="0" l="0" r="0" t="0"/>
          <a:stretch/>
        </p:blipFill>
        <p:spPr>
          <a:xfrm>
            <a:off x="370693" y="287676"/>
            <a:ext cx="8402613" cy="38214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2800"/>
              <a:buNone/>
            </a:pPr>
            <a:r>
              <a:rPr b="1" lang="en" sz="2800">
                <a:latin typeface="Times New Roman"/>
                <a:ea typeface="Times New Roman"/>
                <a:cs typeface="Times New Roman"/>
                <a:sym typeface="Times New Roman"/>
              </a:rPr>
              <a:t>MOTIVATION FOR THE PROJECT</a:t>
            </a:r>
            <a:endParaRPr/>
          </a:p>
        </p:txBody>
      </p:sp>
      <p:sp>
        <p:nvSpPr>
          <p:cNvPr id="85" name="Google Shape;85;p6"/>
          <p:cNvSpPr txBox="1"/>
          <p:nvPr>
            <p:ph idx="1" type="body"/>
          </p:nvPr>
        </p:nvSpPr>
        <p:spPr>
          <a:xfrm>
            <a:off x="311700" y="1312850"/>
            <a:ext cx="8520600" cy="3561600"/>
          </a:xfrm>
          <a:prstGeom prst="rect">
            <a:avLst/>
          </a:prstGeom>
          <a:noFill/>
          <a:ln>
            <a:noFill/>
          </a:ln>
        </p:spPr>
        <p:txBody>
          <a:bodyPr anchorCtr="0" anchor="t" bIns="91425" lIns="91425" spcFirstLastPara="1" rIns="91425" wrap="square" tIns="91425">
            <a:normAutofit/>
          </a:bodyPr>
          <a:lstStyle/>
          <a:p>
            <a:pPr indent="-225425" lvl="0" marL="228600" rtl="0" algn="just">
              <a:lnSpc>
                <a:spcPct val="12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Smaller size or degradation due to noise, camera de-focus, etc., might cause a picture to have a reduced resolution. </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Medical imaging, forensic, surveillance, and satellite imaging all call for zooming in on a specific area of interest in the image, necessitating excellent quality.</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Performing SR using a Generative Adversarial Network (GAN) can preserve the image's finer details and provide a sharper, improved HR image for large upscaling factors.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7"/>
          <p:cNvSpPr txBox="1"/>
          <p:nvPr>
            <p:ph type="title"/>
          </p:nvPr>
        </p:nvSpPr>
        <p:spPr>
          <a:xfrm>
            <a:off x="431514" y="445025"/>
            <a:ext cx="8400785"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800"/>
              <a:buNone/>
            </a:pPr>
            <a:r>
              <a:rPr b="1" lang="en">
                <a:latin typeface="Times New Roman"/>
                <a:ea typeface="Times New Roman"/>
                <a:cs typeface="Times New Roman"/>
                <a:sym typeface="Times New Roman"/>
              </a:rPr>
              <a:t>PROBLEM STATEMENTS</a:t>
            </a:r>
            <a:endParaRPr/>
          </a:p>
        </p:txBody>
      </p:sp>
      <p:sp>
        <p:nvSpPr>
          <p:cNvPr id="91" name="Google Shape;91;p7"/>
          <p:cNvSpPr txBox="1"/>
          <p:nvPr>
            <p:ph idx="1" type="body"/>
          </p:nvPr>
        </p:nvSpPr>
        <p:spPr>
          <a:xfrm>
            <a:off x="311700" y="1411775"/>
            <a:ext cx="8520600" cy="3530100"/>
          </a:xfrm>
          <a:prstGeom prst="rect">
            <a:avLst/>
          </a:prstGeom>
          <a:noFill/>
          <a:ln>
            <a:noFill/>
          </a:ln>
        </p:spPr>
        <p:txBody>
          <a:bodyPr anchorCtr="0" anchor="t" bIns="91425" lIns="91425" spcFirstLastPara="1" rIns="91425" wrap="square" tIns="91425">
            <a:normAutofit/>
          </a:bodyPr>
          <a:lstStyle/>
          <a:p>
            <a:pPr indent="-228600"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 high pixel density indicates that an image has a high resolution and is sharper and finer, and so contains more data and finer details about the original scene.</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Due to the fact that high-quality photos carry more information than was genuinely present in LR photos, the topic has become a very well-known research area.</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In spite of the use of faster, quicker and deeper CNNs for performing SR task, one major issue is still completely unresolved, i.e., how to retrieve the finer texture features when SR is performed at high upscaling factors.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latin typeface="Times New Roman"/>
                <a:ea typeface="Times New Roman"/>
                <a:cs typeface="Times New Roman"/>
                <a:sym typeface="Times New Roman"/>
              </a:rPr>
              <a:t>OBJECTIVES</a:t>
            </a:r>
            <a:endParaRPr/>
          </a:p>
        </p:txBody>
      </p:sp>
      <p:sp>
        <p:nvSpPr>
          <p:cNvPr id="97" name="Google Shape;97;p8"/>
          <p:cNvSpPr txBox="1"/>
          <p:nvPr>
            <p:ph idx="1" type="body"/>
          </p:nvPr>
        </p:nvSpPr>
        <p:spPr>
          <a:xfrm>
            <a:off x="311700" y="1303850"/>
            <a:ext cx="8520600" cy="3264900"/>
          </a:xfrm>
          <a:prstGeom prst="rect">
            <a:avLst/>
          </a:prstGeom>
          <a:noFill/>
          <a:ln>
            <a:noFill/>
          </a:ln>
        </p:spPr>
        <p:txBody>
          <a:bodyPr anchorCtr="0" anchor="t" bIns="91425" lIns="91425" spcFirstLastPara="1" rIns="91425" wrap="square" tIns="91425">
            <a:normAutofit/>
          </a:bodyPr>
          <a:lstStyle/>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GANs are highly efficient for performing SR as they can preserve the finer details of the image and generate a sharper and enhanced HR image for high upscaling factors.</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proposed model is a generative adversarial network with inception modules and residual blocks in the generator and discriminator networks. It is an efficient and enhanced network for image super resolution.</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We aim to perform 4 times (4×) upscaling.</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aphicFrame>
        <p:nvGraphicFramePr>
          <p:cNvPr id="102" name="Google Shape;102;p9"/>
          <p:cNvGraphicFramePr/>
          <p:nvPr/>
        </p:nvGraphicFramePr>
        <p:xfrm>
          <a:off x="100838" y="711330"/>
          <a:ext cx="3000000" cy="3000000"/>
        </p:xfrm>
        <a:graphic>
          <a:graphicData uri="http://schemas.openxmlformats.org/drawingml/2006/table">
            <a:tbl>
              <a:tblPr>
                <a:noFill/>
                <a:tableStyleId>{1DBB459F-6A02-4850-B05C-91011988438A}</a:tableStyleId>
              </a:tblPr>
              <a:tblGrid>
                <a:gridCol w="1549900"/>
                <a:gridCol w="866500"/>
                <a:gridCol w="6523450"/>
              </a:tblGrid>
              <a:tr h="38322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latin typeface="Times New Roman"/>
                          <a:ea typeface="Times New Roman"/>
                          <a:cs typeface="Times New Roman"/>
                          <a:sym typeface="Times New Roman"/>
                        </a:rPr>
                        <a:t>Author(s) &amp; Year</a:t>
                      </a:r>
                      <a:endParaRPr b="1" sz="14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latin typeface="Times New Roman"/>
                          <a:ea typeface="Times New Roman"/>
                          <a:cs typeface="Times New Roman"/>
                          <a:sym typeface="Times New Roman"/>
                        </a:rPr>
                        <a:t>Citation</a:t>
                      </a:r>
                      <a:endParaRPr b="1" sz="14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latin typeface="Times New Roman"/>
                          <a:ea typeface="Times New Roman"/>
                          <a:cs typeface="Times New Roman"/>
                          <a:sym typeface="Times New Roman"/>
                        </a:rPr>
                        <a:t>Proposed Model</a:t>
                      </a:r>
                      <a:endParaRPr b="1" sz="14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r>
              <a:tr h="1483750">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Chao Dong, Chen Change Loy, Kaiming He &amp; Xiaoou Tang (2014)</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Super-Resolution Convolutional Neural Network (SRCNN) is the first super-resolution model to employ CNN. SRCNN has a straightforward architecture, with only three layers and no connecting or pooling layers. The network is made up of three components: non-linear relationship mapping, picture block extraction and representation, and HR image reconstruction. SRCNN has three convolution layers that implement the functions of the aforementioned three components.</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r>
              <a:tr h="121355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Shi et al. (2016)</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[2]</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Efficient subpixel convolutional neural network (ESPCN) uses a subpixel convolutional layer at the completion to combine LR feature maps and execute a simultaneous estimation of HD space to recreate the HR image. It uses the original LR photos as network inputs without the need for any image preprocessing.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1213550">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Chao Dong, Chen Change Loy &amp; Xiaoou Tang (2016)</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[3]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Fast SRCNN (FSRCNN) accelerates the SRCNN process and enhances the convolutional layer by bypassing bicubic interpolation and switching non-linear mapping for decreasing and expanding layers. A deconvolutional layer is added in FSRCNN towards the completion of the network to allow straight mapping from the LR picture to the HR image with no need of interpolation.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3" name="Google Shape;103;p9"/>
          <p:cNvSpPr txBox="1"/>
          <p:nvPr/>
        </p:nvSpPr>
        <p:spPr>
          <a:xfrm>
            <a:off x="22350" y="138625"/>
            <a:ext cx="90993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2800"/>
              <a:buFont typeface="Arial"/>
              <a:buNone/>
            </a:pPr>
            <a:r>
              <a:rPr b="1" i="0" lang="en" sz="2800" u="none" cap="none" strike="noStrike">
                <a:solidFill>
                  <a:schemeClr val="dk1"/>
                </a:solidFill>
                <a:latin typeface="Times New Roman"/>
                <a:ea typeface="Times New Roman"/>
                <a:cs typeface="Times New Roman"/>
                <a:sym typeface="Times New Roman"/>
              </a:rPr>
              <a:t>LITERATURE SURVEY</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aphicFrame>
        <p:nvGraphicFramePr>
          <p:cNvPr id="108" name="Google Shape;108;p10"/>
          <p:cNvGraphicFramePr/>
          <p:nvPr/>
        </p:nvGraphicFramePr>
        <p:xfrm>
          <a:off x="297075" y="830589"/>
          <a:ext cx="3000000" cy="3000000"/>
        </p:xfrm>
        <a:graphic>
          <a:graphicData uri="http://schemas.openxmlformats.org/drawingml/2006/table">
            <a:tbl>
              <a:tblPr>
                <a:noFill/>
                <a:tableStyleId>{1DBB459F-6A02-4850-B05C-91011988438A}</a:tableStyleId>
              </a:tblPr>
              <a:tblGrid>
                <a:gridCol w="1552150"/>
                <a:gridCol w="967675"/>
                <a:gridCol w="6030000"/>
              </a:tblGrid>
              <a:tr h="1319800">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Ledig et al. (2017)</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[4]</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Super Resolution Generative Adversarial Network (SRGAN) consists of 2 networks, the generator and the discriminator.It can preserve the image's finer details and provide a sharper, improved HR image for large upscaling factors.</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20800">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Namhyuk Ahn, Byungkon Kang, Kyung-Ah Sohn (2018)</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[5]</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Cascading residual network (CARN) uses Residual Neural Network (ResNet) Blocks to discover the connection among LR and HR input image and output image. The existence of global and local cascading modules distinguishes the two types. An 11 convolutional layer is formed by cascading and converging the features from in-between layers.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r>
              <a:tr h="1560925">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Wang et al. (2018)</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[6]</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By the removal of batch normalization (BN) and the addition of dense blocks, Enhanced Super-Resolution Generative Adversarial Networks (ESRGAN) [6] improvises on SRGAN. The output from every dense block is linked to the input of that particular block, creating a residual connection over each and every dense block. In order to impose residual learning, ESRGAN additionally contains a global residual connection.</a:t>
                      </a:r>
                      <a:endParaRPr sz="1200" u="none" cap="none" strike="noStrike">
                        <a:solidFill>
                          <a:schemeClr val="dk1"/>
                        </a:solidFill>
                        <a:latin typeface="Times New Roman"/>
                        <a:ea typeface="Times New Roman"/>
                        <a:cs typeface="Times New Roman"/>
                        <a:sym typeface="Times New Roman"/>
                      </a:endParaRPr>
                    </a:p>
                    <a:p>
                      <a:pPr indent="0" lvl="0" marL="0" marR="0" rtl="0" algn="just">
                        <a:lnSpc>
                          <a:spcPct val="120000"/>
                        </a:lnSpc>
                        <a:spcBef>
                          <a:spcPts val="1000"/>
                        </a:spcBef>
                        <a:spcAft>
                          <a:spcPts val="0"/>
                        </a:spcAft>
                        <a:buClr>
                          <a:srgbClr val="000000"/>
                        </a:buClr>
                        <a:buSzPts val="1200"/>
                        <a:buFont typeface="Arial"/>
                        <a:buNone/>
                      </a:pPr>
                      <a:r>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09" name="Google Shape;109;p10"/>
          <p:cNvSpPr txBox="1"/>
          <p:nvPr/>
        </p:nvSpPr>
        <p:spPr>
          <a:xfrm>
            <a:off x="0" y="145675"/>
            <a:ext cx="89760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2800"/>
              <a:buFont typeface="Arial"/>
              <a:buNone/>
            </a:pPr>
            <a:r>
              <a:rPr b="1" i="0" lang="en" sz="2800" u="none" cap="none" strike="noStrike">
                <a:solidFill>
                  <a:schemeClr val="dk1"/>
                </a:solidFill>
                <a:latin typeface="Times New Roman"/>
                <a:ea typeface="Times New Roman"/>
                <a:cs typeface="Times New Roman"/>
                <a:sym typeface="Times New Roman"/>
              </a:rPr>
              <a:t>LITERATURE SURVEY CONT…</a:t>
            </a:r>
            <a:endParaRPr b="0" i="0" sz="2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